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81"/>
  </p:notesMasterIdLst>
  <p:handoutMasterIdLst>
    <p:handoutMasterId r:id="rId82"/>
  </p:handoutMasterIdLst>
  <p:sldIdLst>
    <p:sldId id="256" r:id="rId3"/>
    <p:sldId id="257" r:id="rId4"/>
    <p:sldId id="464" r:id="rId5"/>
    <p:sldId id="465" r:id="rId6"/>
    <p:sldId id="571" r:id="rId7"/>
    <p:sldId id="569" r:id="rId8"/>
    <p:sldId id="570" r:id="rId9"/>
    <p:sldId id="517" r:id="rId10"/>
    <p:sldId id="518" r:id="rId11"/>
    <p:sldId id="519" r:id="rId12"/>
    <p:sldId id="520" r:id="rId13"/>
    <p:sldId id="521" r:id="rId14"/>
    <p:sldId id="522" r:id="rId15"/>
    <p:sldId id="524" r:id="rId16"/>
    <p:sldId id="525" r:id="rId17"/>
    <p:sldId id="260" r:id="rId18"/>
    <p:sldId id="318" r:id="rId19"/>
    <p:sldId id="573" r:id="rId20"/>
    <p:sldId id="529" r:id="rId21"/>
    <p:sldId id="574" r:id="rId22"/>
    <p:sldId id="575" r:id="rId23"/>
    <p:sldId id="576" r:id="rId24"/>
    <p:sldId id="530" r:id="rId25"/>
    <p:sldId id="552" r:id="rId26"/>
    <p:sldId id="547" r:id="rId27"/>
    <p:sldId id="532" r:id="rId28"/>
    <p:sldId id="533" r:id="rId29"/>
    <p:sldId id="534" r:id="rId30"/>
    <p:sldId id="535" r:id="rId31"/>
    <p:sldId id="536" r:id="rId32"/>
    <p:sldId id="537" r:id="rId33"/>
    <p:sldId id="538" r:id="rId34"/>
    <p:sldId id="540" r:id="rId35"/>
    <p:sldId id="541" r:id="rId36"/>
    <p:sldId id="542" r:id="rId37"/>
    <p:sldId id="320" r:id="rId38"/>
    <p:sldId id="544" r:id="rId39"/>
    <p:sldId id="531" r:id="rId40"/>
    <p:sldId id="548" r:id="rId41"/>
    <p:sldId id="549" r:id="rId42"/>
    <p:sldId id="321" r:id="rId43"/>
    <p:sldId id="577" r:id="rId44"/>
    <p:sldId id="578" r:id="rId45"/>
    <p:sldId id="545" r:id="rId46"/>
    <p:sldId id="579" r:id="rId47"/>
    <p:sldId id="546" r:id="rId48"/>
    <p:sldId id="323" r:id="rId49"/>
    <p:sldId id="324" r:id="rId50"/>
    <p:sldId id="326" r:id="rId51"/>
    <p:sldId id="327" r:id="rId52"/>
    <p:sldId id="328" r:id="rId53"/>
    <p:sldId id="550" r:id="rId54"/>
    <p:sldId id="330" r:id="rId55"/>
    <p:sldId id="331" r:id="rId56"/>
    <p:sldId id="335" r:id="rId57"/>
    <p:sldId id="568" r:id="rId58"/>
    <p:sldId id="557" r:id="rId59"/>
    <p:sldId id="558" r:id="rId60"/>
    <p:sldId id="559" r:id="rId61"/>
    <p:sldId id="334" r:id="rId62"/>
    <p:sldId id="336" r:id="rId63"/>
    <p:sldId id="560" r:id="rId64"/>
    <p:sldId id="561" r:id="rId65"/>
    <p:sldId id="562" r:id="rId66"/>
    <p:sldId id="563" r:id="rId67"/>
    <p:sldId id="564" r:id="rId68"/>
    <p:sldId id="580" r:id="rId69"/>
    <p:sldId id="566" r:id="rId70"/>
    <p:sldId id="565" r:id="rId71"/>
    <p:sldId id="716" r:id="rId72"/>
    <p:sldId id="719" r:id="rId73"/>
    <p:sldId id="718" r:id="rId74"/>
    <p:sldId id="709" r:id="rId75"/>
    <p:sldId id="720" r:id="rId76"/>
    <p:sldId id="721" r:id="rId77"/>
    <p:sldId id="717" r:id="rId78"/>
    <p:sldId id="499" r:id="rId79"/>
    <p:sldId id="434" r:id="rId8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598"/>
    <a:srgbClr val="B7D7A8"/>
    <a:srgbClr val="7F7F7F"/>
    <a:srgbClr val="50748F"/>
    <a:srgbClr val="3C627E"/>
    <a:srgbClr val="374A92"/>
    <a:srgbClr val="36F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41" autoAdjust="0"/>
    <p:restoredTop sz="74965" autoAdjust="0"/>
  </p:normalViewPr>
  <p:slideViewPr>
    <p:cSldViewPr>
      <p:cViewPr varScale="1">
        <p:scale>
          <a:sx n="91" d="100"/>
          <a:sy n="91" d="100"/>
        </p:scale>
        <p:origin x="1592" y="192"/>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6" d="100"/>
          <a:sy n="76" d="100"/>
        </p:scale>
        <p:origin x="253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12/12/25</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12/12/25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4</a:t>
            </a:fld>
            <a:endParaRPr lang="en-US"/>
          </a:p>
        </p:txBody>
      </p:sp>
    </p:spTree>
    <p:extLst>
      <p:ext uri="{BB962C8B-B14F-4D97-AF65-F5344CB8AC3E}">
        <p14:creationId xmlns:p14="http://schemas.microsoft.com/office/powerpoint/2010/main" val="738901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14</a:t>
            </a:fld>
            <a:endParaRPr lang="en-US"/>
          </a:p>
        </p:txBody>
      </p:sp>
    </p:spTree>
    <p:extLst>
      <p:ext uri="{BB962C8B-B14F-4D97-AF65-F5344CB8AC3E}">
        <p14:creationId xmlns:p14="http://schemas.microsoft.com/office/powerpoint/2010/main" val="2333005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15</a:t>
            </a:fld>
            <a:endParaRPr lang="en-US"/>
          </a:p>
        </p:txBody>
      </p:sp>
    </p:spTree>
    <p:extLst>
      <p:ext uri="{BB962C8B-B14F-4D97-AF65-F5344CB8AC3E}">
        <p14:creationId xmlns:p14="http://schemas.microsoft.com/office/powerpoint/2010/main" val="354556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4" name="Google Shape;141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366834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a:extLst>
            <a:ext uri="{FF2B5EF4-FFF2-40B4-BE49-F238E27FC236}">
              <a16:creationId xmlns:a16="http://schemas.microsoft.com/office/drawing/2014/main" id="{88EDA2FD-3725-DEB7-2730-634D0C16E960}"/>
            </a:ext>
          </a:extLst>
        </p:cNvPr>
        <p:cNvGrpSpPr/>
        <p:nvPr/>
      </p:nvGrpSpPr>
      <p:grpSpPr>
        <a:xfrm>
          <a:off x="0" y="0"/>
          <a:ext cx="0" cy="0"/>
          <a:chOff x="0" y="0"/>
          <a:chExt cx="0" cy="0"/>
        </a:xfrm>
      </p:grpSpPr>
      <p:sp>
        <p:nvSpPr>
          <p:cNvPr id="1412" name="Google Shape;1412;p5:notes">
            <a:extLst>
              <a:ext uri="{FF2B5EF4-FFF2-40B4-BE49-F238E27FC236}">
                <a16:creationId xmlns:a16="http://schemas.microsoft.com/office/drawing/2014/main" id="{2807E472-9AA0-CA41-5FF8-116A267DC344}"/>
              </a:ext>
            </a:extLst>
          </p:cNvPr>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a:extLst>
              <a:ext uri="{FF2B5EF4-FFF2-40B4-BE49-F238E27FC236}">
                <a16:creationId xmlns:a16="http://schemas.microsoft.com/office/drawing/2014/main" id="{C6A0E7B1-7B01-D697-C72B-79D95F26384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5:notes">
            <a:extLst>
              <a:ext uri="{FF2B5EF4-FFF2-40B4-BE49-F238E27FC236}">
                <a16:creationId xmlns:a16="http://schemas.microsoft.com/office/drawing/2014/main" id="{9D995514-20CF-76C9-3192-287233B8AF5B}"/>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865353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19</a:t>
            </a:fld>
            <a:endParaRPr lang="en-US"/>
          </a:p>
        </p:txBody>
      </p:sp>
    </p:spTree>
    <p:extLst>
      <p:ext uri="{BB962C8B-B14F-4D97-AF65-F5344CB8AC3E}">
        <p14:creationId xmlns:p14="http://schemas.microsoft.com/office/powerpoint/2010/main" val="3566954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a:extLst>
            <a:ext uri="{FF2B5EF4-FFF2-40B4-BE49-F238E27FC236}">
              <a16:creationId xmlns:a16="http://schemas.microsoft.com/office/drawing/2014/main" id="{EAEDD750-D6DE-DBA6-ABF6-7056580E1073}"/>
            </a:ext>
          </a:extLst>
        </p:cNvPr>
        <p:cNvGrpSpPr/>
        <p:nvPr/>
      </p:nvGrpSpPr>
      <p:grpSpPr>
        <a:xfrm>
          <a:off x="0" y="0"/>
          <a:ext cx="0" cy="0"/>
          <a:chOff x="0" y="0"/>
          <a:chExt cx="0" cy="0"/>
        </a:xfrm>
      </p:grpSpPr>
      <p:sp>
        <p:nvSpPr>
          <p:cNvPr id="1412" name="Google Shape;1412;p5:notes">
            <a:extLst>
              <a:ext uri="{FF2B5EF4-FFF2-40B4-BE49-F238E27FC236}">
                <a16:creationId xmlns:a16="http://schemas.microsoft.com/office/drawing/2014/main" id="{E3BD6343-9A95-ED32-7E18-D8AD5806E933}"/>
              </a:ext>
            </a:extLst>
          </p:cNvPr>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a:extLst>
              <a:ext uri="{FF2B5EF4-FFF2-40B4-BE49-F238E27FC236}">
                <a16:creationId xmlns:a16="http://schemas.microsoft.com/office/drawing/2014/main" id="{134DE0EC-FED4-9DF7-ADA6-2FE54CFB4CF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5:notes">
            <a:extLst>
              <a:ext uri="{FF2B5EF4-FFF2-40B4-BE49-F238E27FC236}">
                <a16:creationId xmlns:a16="http://schemas.microsoft.com/office/drawing/2014/main" id="{FB91C9D5-B149-72D9-D35C-9B4DF5C4AF45}"/>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2631922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a:extLst>
            <a:ext uri="{FF2B5EF4-FFF2-40B4-BE49-F238E27FC236}">
              <a16:creationId xmlns:a16="http://schemas.microsoft.com/office/drawing/2014/main" id="{8F5371A4-123D-94D5-9CA2-457C67D67B0B}"/>
            </a:ext>
          </a:extLst>
        </p:cNvPr>
        <p:cNvGrpSpPr/>
        <p:nvPr/>
      </p:nvGrpSpPr>
      <p:grpSpPr>
        <a:xfrm>
          <a:off x="0" y="0"/>
          <a:ext cx="0" cy="0"/>
          <a:chOff x="0" y="0"/>
          <a:chExt cx="0" cy="0"/>
        </a:xfrm>
      </p:grpSpPr>
      <p:sp>
        <p:nvSpPr>
          <p:cNvPr id="1412" name="Google Shape;1412;p5:notes">
            <a:extLst>
              <a:ext uri="{FF2B5EF4-FFF2-40B4-BE49-F238E27FC236}">
                <a16:creationId xmlns:a16="http://schemas.microsoft.com/office/drawing/2014/main" id="{B25AB299-C76A-B04E-0888-B83498EC4DD7}"/>
              </a:ext>
            </a:extLst>
          </p:cNvPr>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a:extLst>
              <a:ext uri="{FF2B5EF4-FFF2-40B4-BE49-F238E27FC236}">
                <a16:creationId xmlns:a16="http://schemas.microsoft.com/office/drawing/2014/main" id="{FBFD4A1F-9FF9-FF1E-75F1-7A23C2E4529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4" name="Google Shape;1414;p5:notes">
            <a:extLst>
              <a:ext uri="{FF2B5EF4-FFF2-40B4-BE49-F238E27FC236}">
                <a16:creationId xmlns:a16="http://schemas.microsoft.com/office/drawing/2014/main" id="{1317BE6C-44F9-5397-97BF-A754B6F0E392}"/>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3469292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a:extLst>
            <a:ext uri="{FF2B5EF4-FFF2-40B4-BE49-F238E27FC236}">
              <a16:creationId xmlns:a16="http://schemas.microsoft.com/office/drawing/2014/main" id="{B59CBAAB-7004-3A93-0931-AE5D7EDE3BA9}"/>
            </a:ext>
          </a:extLst>
        </p:cNvPr>
        <p:cNvGrpSpPr/>
        <p:nvPr/>
      </p:nvGrpSpPr>
      <p:grpSpPr>
        <a:xfrm>
          <a:off x="0" y="0"/>
          <a:ext cx="0" cy="0"/>
          <a:chOff x="0" y="0"/>
          <a:chExt cx="0" cy="0"/>
        </a:xfrm>
      </p:grpSpPr>
      <p:sp>
        <p:nvSpPr>
          <p:cNvPr id="1412" name="Google Shape;1412;p5:notes">
            <a:extLst>
              <a:ext uri="{FF2B5EF4-FFF2-40B4-BE49-F238E27FC236}">
                <a16:creationId xmlns:a16="http://schemas.microsoft.com/office/drawing/2014/main" id="{E873B4E6-973D-1E4A-8BC0-C3DDFDB92B8D}"/>
              </a:ext>
            </a:extLst>
          </p:cNvPr>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a:extLst>
              <a:ext uri="{FF2B5EF4-FFF2-40B4-BE49-F238E27FC236}">
                <a16:creationId xmlns:a16="http://schemas.microsoft.com/office/drawing/2014/main" id="{30733968-2DC5-A725-27CA-2188FB51476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4" name="Google Shape;1414;p5:notes">
            <a:extLst>
              <a:ext uri="{FF2B5EF4-FFF2-40B4-BE49-F238E27FC236}">
                <a16:creationId xmlns:a16="http://schemas.microsoft.com/office/drawing/2014/main" id="{C340EA68-447E-A945-9408-27214FA771E6}"/>
              </a:ext>
            </a:extLst>
          </p:cNvPr>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2708125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Puteti</a:t>
            </a:r>
            <a:r>
              <a:rPr lang="en-US" dirty="0"/>
              <a:t> </a:t>
            </a:r>
            <a:r>
              <a:rPr lang="en-US" dirty="0" err="1"/>
              <a:t>testa</a:t>
            </a:r>
            <a:r>
              <a:rPr lang="en-US" dirty="0"/>
              <a:t> </a:t>
            </a:r>
            <a:r>
              <a:rPr lang="en-US" dirty="0" err="1"/>
              <a:t>folosind</a:t>
            </a:r>
            <a:r>
              <a:rPr lang="en-US" dirty="0"/>
              <a:t> filter F=G=(-1,0,1)</a:t>
            </a:r>
          </a:p>
          <a:p>
            <a:endParaRPr lang="en-US" dirty="0"/>
          </a:p>
          <a:p>
            <a:r>
              <a:rPr lang="en-US" dirty="0"/>
              <a:t>Nu </a:t>
            </a:r>
            <a:r>
              <a:rPr lang="en-US" dirty="0" err="1"/>
              <a:t>prea</a:t>
            </a:r>
            <a:r>
              <a:rPr lang="en-US" baseline="0" dirty="0"/>
              <a:t> are </a:t>
            </a:r>
            <a:r>
              <a:rPr lang="en-US" baseline="0" dirty="0" err="1"/>
              <a:t>sens</a:t>
            </a:r>
            <a:r>
              <a:rPr lang="en-US" baseline="0" dirty="0"/>
              <a:t> </a:t>
            </a:r>
            <a:r>
              <a:rPr lang="en-US" baseline="0" dirty="0" err="1"/>
              <a:t>sa</a:t>
            </a:r>
            <a:r>
              <a:rPr lang="en-US" baseline="0" dirty="0"/>
              <a:t> </a:t>
            </a:r>
            <a:r>
              <a:rPr lang="en-US" baseline="0" dirty="0" err="1"/>
              <a:t>faci</a:t>
            </a:r>
            <a:r>
              <a:rPr lang="en-US" baseline="0" dirty="0"/>
              <a:t> match la </a:t>
            </a:r>
            <a:r>
              <a:rPr lang="en-US" baseline="0" dirty="0" err="1"/>
              <a:t>doua</a:t>
            </a:r>
            <a:r>
              <a:rPr lang="en-US" baseline="0" dirty="0"/>
              <a:t> </a:t>
            </a:r>
            <a:r>
              <a:rPr lang="en-US" baseline="0" dirty="0" err="1"/>
              <a:t>tempalteuri</a:t>
            </a:r>
            <a:r>
              <a:rPr lang="en-US" baseline="0" dirty="0"/>
              <a:t>.</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23</a:t>
            </a:fld>
            <a:endParaRPr lang="en-US"/>
          </a:p>
        </p:txBody>
      </p:sp>
    </p:spTree>
    <p:extLst>
      <p:ext uri="{BB962C8B-B14F-4D97-AF65-F5344CB8AC3E}">
        <p14:creationId xmlns:p14="http://schemas.microsoft.com/office/powerpoint/2010/main" val="52664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a:t>
            </a:fld>
            <a:endParaRPr lang="en-US"/>
          </a:p>
        </p:txBody>
      </p:sp>
    </p:spTree>
    <p:extLst>
      <p:ext uri="{BB962C8B-B14F-4D97-AF65-F5344CB8AC3E}">
        <p14:creationId xmlns:p14="http://schemas.microsoft.com/office/powerpoint/2010/main" val="30333086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Puteti</a:t>
            </a:r>
            <a:r>
              <a:rPr lang="en-US" dirty="0"/>
              <a:t> </a:t>
            </a:r>
            <a:r>
              <a:rPr lang="en-US" dirty="0" err="1"/>
              <a:t>testa</a:t>
            </a:r>
            <a:r>
              <a:rPr lang="en-US" dirty="0"/>
              <a:t> </a:t>
            </a:r>
            <a:r>
              <a:rPr lang="en-US" dirty="0" err="1"/>
              <a:t>folosind</a:t>
            </a:r>
            <a:r>
              <a:rPr lang="en-US" dirty="0"/>
              <a:t> filter F=G=(-1,0,1)</a:t>
            </a:r>
          </a:p>
          <a:p>
            <a:endParaRPr lang="en-US" dirty="0"/>
          </a:p>
          <a:p>
            <a:r>
              <a:rPr lang="en-US" dirty="0"/>
              <a:t>Nu </a:t>
            </a:r>
            <a:r>
              <a:rPr lang="en-US" dirty="0" err="1"/>
              <a:t>prea</a:t>
            </a:r>
            <a:r>
              <a:rPr lang="en-US" baseline="0" dirty="0"/>
              <a:t> are </a:t>
            </a:r>
            <a:r>
              <a:rPr lang="en-US" baseline="0" dirty="0" err="1"/>
              <a:t>sens</a:t>
            </a:r>
            <a:r>
              <a:rPr lang="en-US" baseline="0" dirty="0"/>
              <a:t> </a:t>
            </a:r>
            <a:r>
              <a:rPr lang="en-US" baseline="0" dirty="0" err="1"/>
              <a:t>sa</a:t>
            </a:r>
            <a:r>
              <a:rPr lang="en-US" baseline="0" dirty="0"/>
              <a:t> </a:t>
            </a:r>
            <a:r>
              <a:rPr lang="en-US" baseline="0" dirty="0" err="1"/>
              <a:t>faci</a:t>
            </a:r>
            <a:r>
              <a:rPr lang="en-US" baseline="0" dirty="0"/>
              <a:t> match la </a:t>
            </a:r>
            <a:r>
              <a:rPr lang="en-US" baseline="0" dirty="0" err="1"/>
              <a:t>doua</a:t>
            </a:r>
            <a:r>
              <a:rPr lang="en-US" baseline="0" dirty="0"/>
              <a:t> </a:t>
            </a:r>
            <a:r>
              <a:rPr lang="en-US" baseline="0" dirty="0" err="1"/>
              <a:t>tempalteuri</a:t>
            </a:r>
            <a:r>
              <a:rPr lang="en-US" baseline="0" dirty="0"/>
              <a:t>.</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24</a:t>
            </a:fld>
            <a:endParaRPr lang="en-US"/>
          </a:p>
        </p:txBody>
      </p:sp>
    </p:spTree>
    <p:extLst>
      <p:ext uri="{BB962C8B-B14F-4D97-AF65-F5344CB8AC3E}">
        <p14:creationId xmlns:p14="http://schemas.microsoft.com/office/powerpoint/2010/main" val="680765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t>
            </a:r>
            <a:r>
              <a:rPr lang="en-US" baseline="0" dirty="0"/>
              <a:t> </a:t>
            </a:r>
            <a:r>
              <a:rPr lang="en-US" baseline="0" dirty="0" err="1"/>
              <a:t>cantec</a:t>
            </a:r>
            <a:r>
              <a:rPr lang="en-US" baseline="0" dirty="0"/>
              <a:t> </a:t>
            </a:r>
            <a:r>
              <a:rPr lang="en-US" baseline="0" dirty="0" err="1"/>
              <a:t>interretat</a:t>
            </a:r>
            <a:r>
              <a:rPr lang="en-US" baseline="0" dirty="0"/>
              <a:t> de o orchestra are </a:t>
            </a:r>
            <a:r>
              <a:rPr lang="en-US" baseline="0" dirty="0" err="1"/>
              <a:t>mai</a:t>
            </a:r>
            <a:r>
              <a:rPr lang="en-US" baseline="0" dirty="0"/>
              <a:t> </a:t>
            </a:r>
            <a:r>
              <a:rPr lang="en-US" baseline="0" dirty="0" err="1"/>
              <a:t>multe</a:t>
            </a:r>
            <a:r>
              <a:rPr lang="en-US" baseline="0" dirty="0"/>
              <a:t> </a:t>
            </a:r>
            <a:r>
              <a:rPr lang="en-US" baseline="0" dirty="0" err="1"/>
              <a:t>instrumente</a:t>
            </a:r>
            <a:r>
              <a:rPr lang="en-US" baseline="0" dirty="0"/>
              <a:t>. </a:t>
            </a:r>
            <a:r>
              <a:rPr lang="en-US" baseline="0" dirty="0" err="1"/>
              <a:t>Fieacre</a:t>
            </a:r>
            <a:r>
              <a:rPr lang="en-US" baseline="0" dirty="0"/>
              <a:t> instrument are o </a:t>
            </a:r>
            <a:r>
              <a:rPr lang="en-US" baseline="0" dirty="0" err="1"/>
              <a:t>anumita</a:t>
            </a:r>
            <a:r>
              <a:rPr lang="en-US" baseline="0" dirty="0"/>
              <a:t> </a:t>
            </a:r>
            <a:r>
              <a:rPr lang="en-US" baseline="0" dirty="0" err="1"/>
              <a:t>frecventa</a:t>
            </a:r>
            <a:r>
              <a:rPr lang="en-US" baseline="0" dirty="0"/>
              <a:t> </a:t>
            </a:r>
            <a:r>
              <a:rPr lang="en-US" baseline="0" dirty="0" err="1"/>
              <a:t>pe</a:t>
            </a:r>
            <a:r>
              <a:rPr lang="en-US" baseline="0" dirty="0"/>
              <a:t> care </a:t>
            </a:r>
            <a:r>
              <a:rPr lang="en-US" baseline="0" dirty="0" err="1"/>
              <a:t>reusim</a:t>
            </a:r>
            <a:r>
              <a:rPr lang="en-US" baseline="0" dirty="0"/>
              <a:t> </a:t>
            </a:r>
            <a:r>
              <a:rPr lang="en-US" baseline="0" dirty="0" err="1"/>
              <a:t>sa</a:t>
            </a:r>
            <a:r>
              <a:rPr lang="en-US" baseline="0" dirty="0"/>
              <a:t> o </a:t>
            </a:r>
            <a:r>
              <a:rPr lang="en-US" baseline="0" dirty="0" err="1"/>
              <a:t>interpretam</a:t>
            </a:r>
            <a:r>
              <a:rPr lang="en-US" baseline="0" dirty="0"/>
              <a:t>.</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26</a:t>
            </a:fld>
            <a:endParaRPr lang="en-US"/>
          </a:p>
        </p:txBody>
      </p:sp>
    </p:spTree>
    <p:extLst>
      <p:ext uri="{BB962C8B-B14F-4D97-AF65-F5344CB8AC3E}">
        <p14:creationId xmlns:p14="http://schemas.microsoft.com/office/powerpoint/2010/main" val="489492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t>
            </a:r>
            <a:r>
              <a:rPr lang="en-US" baseline="0" dirty="0"/>
              <a:t> </a:t>
            </a:r>
            <a:r>
              <a:rPr lang="en-US" baseline="0" dirty="0" err="1"/>
              <a:t>cantec</a:t>
            </a:r>
            <a:r>
              <a:rPr lang="en-US" baseline="0" dirty="0"/>
              <a:t> </a:t>
            </a:r>
            <a:r>
              <a:rPr lang="en-US" baseline="0" dirty="0" err="1"/>
              <a:t>interretat</a:t>
            </a:r>
            <a:r>
              <a:rPr lang="en-US" baseline="0" dirty="0"/>
              <a:t> de o orchestra are </a:t>
            </a:r>
            <a:r>
              <a:rPr lang="en-US" baseline="0" dirty="0" err="1"/>
              <a:t>mai</a:t>
            </a:r>
            <a:r>
              <a:rPr lang="en-US" baseline="0" dirty="0"/>
              <a:t> </a:t>
            </a:r>
            <a:r>
              <a:rPr lang="en-US" baseline="0" dirty="0" err="1"/>
              <a:t>multe</a:t>
            </a:r>
            <a:r>
              <a:rPr lang="en-US" baseline="0" dirty="0"/>
              <a:t> </a:t>
            </a:r>
            <a:r>
              <a:rPr lang="en-US" baseline="0" dirty="0" err="1"/>
              <a:t>instrumente</a:t>
            </a:r>
            <a:r>
              <a:rPr lang="en-US" baseline="0" dirty="0"/>
              <a:t>. </a:t>
            </a:r>
            <a:r>
              <a:rPr lang="en-US" baseline="0" dirty="0" err="1"/>
              <a:t>Fieacre</a:t>
            </a:r>
            <a:r>
              <a:rPr lang="en-US" baseline="0" dirty="0"/>
              <a:t> instrument are o </a:t>
            </a:r>
            <a:r>
              <a:rPr lang="en-US" baseline="0" dirty="0" err="1"/>
              <a:t>anumita</a:t>
            </a:r>
            <a:r>
              <a:rPr lang="en-US" baseline="0" dirty="0"/>
              <a:t> </a:t>
            </a:r>
            <a:r>
              <a:rPr lang="en-US" baseline="0" dirty="0" err="1"/>
              <a:t>frecventa</a:t>
            </a:r>
            <a:r>
              <a:rPr lang="en-US" baseline="0" dirty="0"/>
              <a:t> </a:t>
            </a:r>
            <a:r>
              <a:rPr lang="en-US" baseline="0" dirty="0" err="1"/>
              <a:t>pe</a:t>
            </a:r>
            <a:r>
              <a:rPr lang="en-US" baseline="0" dirty="0"/>
              <a:t> care </a:t>
            </a:r>
            <a:r>
              <a:rPr lang="en-US" baseline="0" dirty="0" err="1"/>
              <a:t>reusim</a:t>
            </a:r>
            <a:r>
              <a:rPr lang="en-US" baseline="0" dirty="0"/>
              <a:t> </a:t>
            </a:r>
            <a:r>
              <a:rPr lang="en-US" baseline="0" dirty="0" err="1"/>
              <a:t>sa</a:t>
            </a:r>
            <a:r>
              <a:rPr lang="en-US" baseline="0" dirty="0"/>
              <a:t> o </a:t>
            </a:r>
            <a:r>
              <a:rPr lang="en-US" baseline="0" dirty="0" err="1"/>
              <a:t>interpretam</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Time-domain: </a:t>
            </a:r>
            <a:r>
              <a:rPr lang="en-US" dirty="0" err="1"/>
              <a:t>aplitudine</a:t>
            </a:r>
            <a:r>
              <a:rPr lang="en-US" dirty="0"/>
              <a:t> </a:t>
            </a:r>
            <a:r>
              <a:rPr lang="en-US" dirty="0" err="1"/>
              <a:t>pe</a:t>
            </a:r>
            <a:r>
              <a:rPr lang="en-US" baseline="0" dirty="0"/>
              <a:t> y </a:t>
            </a:r>
            <a:r>
              <a:rPr lang="en-US" baseline="0" dirty="0" err="1"/>
              <a:t>si</a:t>
            </a:r>
            <a:r>
              <a:rPr lang="en-US" baseline="0" dirty="0"/>
              <a:t> </a:t>
            </a:r>
            <a:r>
              <a:rPr lang="en-US" baseline="0" dirty="0" err="1"/>
              <a:t>timp</a:t>
            </a:r>
            <a:r>
              <a:rPr lang="en-US" baseline="0" dirty="0"/>
              <a:t> </a:t>
            </a:r>
            <a:r>
              <a:rPr lang="en-US" baseline="0" dirty="0" err="1"/>
              <a:t>pe</a:t>
            </a:r>
            <a:r>
              <a:rPr lang="en-US" baseline="0" dirty="0"/>
              <a:t> </a:t>
            </a:r>
            <a:r>
              <a:rPr lang="en-US" baseline="0" dirty="0" err="1"/>
              <a:t>axa</a:t>
            </a:r>
            <a:endParaRPr lang="ro-RO" dirty="0"/>
          </a:p>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27</a:t>
            </a:fld>
            <a:endParaRPr lang="en-US"/>
          </a:p>
        </p:txBody>
      </p:sp>
    </p:spTree>
    <p:extLst>
      <p:ext uri="{BB962C8B-B14F-4D97-AF65-F5344CB8AC3E}">
        <p14:creationId xmlns:p14="http://schemas.microsoft.com/office/powerpoint/2010/main" val="2987627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28</a:t>
            </a:fld>
            <a:endParaRPr lang="en-US"/>
          </a:p>
        </p:txBody>
      </p:sp>
    </p:spTree>
    <p:extLst>
      <p:ext uri="{BB962C8B-B14F-4D97-AF65-F5344CB8AC3E}">
        <p14:creationId xmlns:p14="http://schemas.microsoft.com/office/powerpoint/2010/main" val="3613768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Orice</a:t>
            </a:r>
            <a:r>
              <a:rPr lang="en-US" baseline="0" dirty="0"/>
              <a:t> </a:t>
            </a:r>
            <a:r>
              <a:rPr lang="en-US" baseline="0" dirty="0" err="1"/>
              <a:t>frecventa</a:t>
            </a:r>
            <a:r>
              <a:rPr lang="en-US" baseline="0" dirty="0"/>
              <a:t> are o </a:t>
            </a:r>
            <a:r>
              <a:rPr lang="en-US" baseline="0" dirty="0" err="1"/>
              <a:t>faza</a:t>
            </a:r>
            <a:r>
              <a:rPr lang="en-US" baseline="0" dirty="0"/>
              <a:t> </a:t>
            </a:r>
            <a:r>
              <a:rPr lang="en-US" baseline="0" dirty="0" err="1"/>
              <a:t>si</a:t>
            </a:r>
            <a:r>
              <a:rPr lang="en-US" baseline="0" dirty="0"/>
              <a:t> o </a:t>
            </a:r>
            <a:r>
              <a:rPr lang="en-US" baseline="0" dirty="0" err="1"/>
              <a:t>amplitudine</a:t>
            </a:r>
            <a:r>
              <a:rPr lang="en-US" baseline="0" dirty="0"/>
              <a:t>.</a:t>
            </a:r>
          </a:p>
          <a:p>
            <a:endParaRPr lang="en-US" baseline="0" dirty="0"/>
          </a:p>
          <a:p>
            <a:r>
              <a:rPr lang="en-US" baseline="0" dirty="0"/>
              <a:t>Un graphic </a:t>
            </a:r>
            <a:r>
              <a:rPr lang="en-US" baseline="0" dirty="0" err="1"/>
              <a:t>fourier</a:t>
            </a:r>
            <a:r>
              <a:rPr lang="en-US" baseline="0" dirty="0"/>
              <a:t> ne </a:t>
            </a:r>
            <a:r>
              <a:rPr lang="en-US" baseline="0" dirty="0" err="1"/>
              <a:t>arata</a:t>
            </a:r>
            <a:r>
              <a:rPr lang="en-US" baseline="0" dirty="0"/>
              <a:t> </a:t>
            </a:r>
            <a:r>
              <a:rPr lang="en-US" baseline="0" dirty="0" err="1"/>
              <a:t>frecventele</a:t>
            </a:r>
            <a:r>
              <a:rPr lang="en-US" baseline="0" dirty="0"/>
              <a:t>.</a:t>
            </a:r>
          </a:p>
          <a:p>
            <a:r>
              <a:rPr lang="en-US" baseline="0" dirty="0" err="1"/>
              <a:t>Spre</a:t>
            </a:r>
            <a:r>
              <a:rPr lang="en-US" baseline="0" dirty="0"/>
              <a:t> </a:t>
            </a:r>
            <a:r>
              <a:rPr lang="en-US" baseline="0" dirty="0" err="1"/>
              <a:t>centru</a:t>
            </a:r>
            <a:r>
              <a:rPr lang="en-US" baseline="0" dirty="0"/>
              <a:t> </a:t>
            </a:r>
            <a:r>
              <a:rPr lang="en-US" baseline="0" dirty="0" err="1"/>
              <a:t>vedem</a:t>
            </a:r>
            <a:r>
              <a:rPr lang="en-US" baseline="0" dirty="0"/>
              <a:t> </a:t>
            </a:r>
            <a:r>
              <a:rPr lang="en-US" baseline="0" dirty="0" err="1"/>
              <a:t>frecventele</a:t>
            </a:r>
            <a:r>
              <a:rPr lang="en-US" baseline="0" dirty="0"/>
              <a:t> </a:t>
            </a:r>
            <a:r>
              <a:rPr lang="en-US" baseline="0" dirty="0" err="1"/>
              <a:t>mici</a:t>
            </a:r>
            <a:r>
              <a:rPr lang="en-US" baseline="0" dirty="0"/>
              <a:t>, </a:t>
            </a:r>
            <a:r>
              <a:rPr lang="en-US" baseline="0" dirty="0" err="1"/>
              <a:t>iar</a:t>
            </a:r>
            <a:r>
              <a:rPr lang="en-US" baseline="0" dirty="0"/>
              <a:t> </a:t>
            </a:r>
            <a:r>
              <a:rPr lang="en-US" baseline="0" dirty="0" err="1"/>
              <a:t>spre</a:t>
            </a:r>
            <a:r>
              <a:rPr lang="en-US" baseline="0" dirty="0"/>
              <a:t> </a:t>
            </a:r>
            <a:r>
              <a:rPr lang="en-US" baseline="0" dirty="0" err="1"/>
              <a:t>margini</a:t>
            </a:r>
            <a:r>
              <a:rPr lang="en-US" baseline="0" dirty="0"/>
              <a:t> </a:t>
            </a:r>
            <a:r>
              <a:rPr lang="en-US" baseline="0" dirty="0" err="1"/>
              <a:t>vedem</a:t>
            </a:r>
            <a:r>
              <a:rPr lang="en-US" baseline="0" dirty="0"/>
              <a:t> </a:t>
            </a:r>
            <a:r>
              <a:rPr lang="en-US" baseline="0" dirty="0" err="1"/>
              <a:t>frecventele</a:t>
            </a:r>
            <a:r>
              <a:rPr lang="en-US" baseline="0" dirty="0"/>
              <a:t> </a:t>
            </a:r>
            <a:r>
              <a:rPr lang="en-US" baseline="0" dirty="0" err="1"/>
              <a:t>mari</a:t>
            </a:r>
            <a:r>
              <a:rPr lang="en-US" baseline="0" dirty="0"/>
              <a:t>.</a:t>
            </a:r>
          </a:p>
          <a:p>
            <a:endParaRPr lang="en-US" baseline="0" dirty="0"/>
          </a:p>
          <a:p>
            <a:r>
              <a:rPr lang="en-US" baseline="0" dirty="0"/>
              <a:t>Pe </a:t>
            </a:r>
            <a:r>
              <a:rPr lang="en-US" baseline="0" dirty="0" err="1"/>
              <a:t>axa</a:t>
            </a:r>
            <a:r>
              <a:rPr lang="en-US" baseline="0" dirty="0"/>
              <a:t> x </a:t>
            </a:r>
            <a:r>
              <a:rPr lang="en-US" baseline="0" dirty="0" err="1"/>
              <a:t>vedem</a:t>
            </a:r>
            <a:r>
              <a:rPr lang="en-US" baseline="0" dirty="0"/>
              <a:t> </a:t>
            </a:r>
            <a:r>
              <a:rPr lang="en-US" baseline="0" dirty="0" err="1"/>
              <a:t>frecventele</a:t>
            </a:r>
            <a:r>
              <a:rPr lang="en-US" baseline="0" dirty="0"/>
              <a:t> pe </a:t>
            </a:r>
            <a:r>
              <a:rPr lang="en-US" baseline="0" dirty="0" err="1"/>
              <a:t>axa</a:t>
            </a:r>
            <a:r>
              <a:rPr lang="en-US" baseline="0" dirty="0"/>
              <a:t> x a </a:t>
            </a:r>
            <a:r>
              <a:rPr lang="en-US" baseline="0" dirty="0" err="1"/>
              <a:t>imaginii</a:t>
            </a:r>
            <a:r>
              <a:rPr lang="en-US" baseline="0" dirty="0"/>
              <a:t>, </a:t>
            </a:r>
            <a:r>
              <a:rPr lang="en-US" baseline="0" dirty="0" err="1"/>
              <a:t>iar</a:t>
            </a:r>
            <a:r>
              <a:rPr lang="en-US" baseline="0" dirty="0"/>
              <a:t> pe </a:t>
            </a:r>
            <a:r>
              <a:rPr lang="en-US" baseline="0" dirty="0" err="1"/>
              <a:t>axa</a:t>
            </a:r>
            <a:r>
              <a:rPr lang="en-US" baseline="0" dirty="0"/>
              <a:t> y </a:t>
            </a:r>
            <a:r>
              <a:rPr lang="en-US" baseline="0" dirty="0" err="1"/>
              <a:t>vedem</a:t>
            </a:r>
            <a:r>
              <a:rPr lang="en-US" baseline="0" dirty="0"/>
              <a:t> </a:t>
            </a:r>
            <a:r>
              <a:rPr lang="en-US" baseline="0" dirty="0" err="1"/>
              <a:t>frecventele</a:t>
            </a:r>
            <a:r>
              <a:rPr lang="en-US" baseline="0" dirty="0"/>
              <a:t> pe </a:t>
            </a:r>
            <a:r>
              <a:rPr lang="en-US" baseline="0" dirty="0" err="1"/>
              <a:t>axa</a:t>
            </a:r>
            <a:r>
              <a:rPr lang="en-US" baseline="0" dirty="0"/>
              <a:t> y</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29</a:t>
            </a:fld>
            <a:endParaRPr lang="en-US"/>
          </a:p>
        </p:txBody>
      </p:sp>
    </p:spTree>
    <p:extLst>
      <p:ext uri="{BB962C8B-B14F-4D97-AF65-F5344CB8AC3E}">
        <p14:creationId xmlns:p14="http://schemas.microsoft.com/office/powerpoint/2010/main" val="195309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30</a:t>
            </a:fld>
            <a:endParaRPr lang="en-US"/>
          </a:p>
        </p:txBody>
      </p:sp>
    </p:spTree>
    <p:extLst>
      <p:ext uri="{BB962C8B-B14F-4D97-AF65-F5344CB8AC3E}">
        <p14:creationId xmlns:p14="http://schemas.microsoft.com/office/powerpoint/2010/main" val="2370686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31</a:t>
            </a:fld>
            <a:endParaRPr lang="en-US"/>
          </a:p>
        </p:txBody>
      </p:sp>
    </p:spTree>
    <p:extLst>
      <p:ext uri="{BB962C8B-B14F-4D97-AF65-F5344CB8AC3E}">
        <p14:creationId xmlns:p14="http://schemas.microsoft.com/office/powerpoint/2010/main" val="3262221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32</a:t>
            </a:fld>
            <a:endParaRPr lang="en-US"/>
          </a:p>
        </p:txBody>
      </p:sp>
    </p:spTree>
    <p:extLst>
      <p:ext uri="{BB962C8B-B14F-4D97-AF65-F5344CB8AC3E}">
        <p14:creationId xmlns:p14="http://schemas.microsoft.com/office/powerpoint/2010/main" val="1271002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33</a:t>
            </a:fld>
            <a:endParaRPr lang="en-US"/>
          </a:p>
        </p:txBody>
      </p:sp>
    </p:spTree>
    <p:extLst>
      <p:ext uri="{BB962C8B-B14F-4D97-AF65-F5344CB8AC3E}">
        <p14:creationId xmlns:p14="http://schemas.microsoft.com/office/powerpoint/2010/main" val="418278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34</a:t>
            </a:fld>
            <a:endParaRPr lang="en-US"/>
          </a:p>
        </p:txBody>
      </p:sp>
    </p:spTree>
    <p:extLst>
      <p:ext uri="{BB962C8B-B14F-4D97-AF65-F5344CB8AC3E}">
        <p14:creationId xmlns:p14="http://schemas.microsoft.com/office/powerpoint/2010/main" val="28070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So if you have pixels with values v1, v2, v3 ... </a:t>
            </a:r>
            <a:r>
              <a:rPr lang="en-US" sz="1200" b="0" i="0" kern="1200" dirty="0" err="1">
                <a:solidFill>
                  <a:schemeClr val="tx1"/>
                </a:solidFill>
                <a:effectLst/>
                <a:latin typeface="+mn-lt"/>
                <a:ea typeface="+mn-ea"/>
                <a:cs typeface="+mn-cs"/>
              </a:rPr>
              <a:t>vn</a:t>
            </a: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with an average, A = (v1 + v2 + v3 + ... </a:t>
            </a:r>
            <a:r>
              <a:rPr lang="en-US" sz="1200" b="0" i="0" kern="1200" dirty="0" err="1">
                <a:solidFill>
                  <a:schemeClr val="tx1"/>
                </a:solidFill>
                <a:effectLst/>
                <a:latin typeface="+mn-lt"/>
                <a:ea typeface="+mn-ea"/>
                <a:cs typeface="+mn-cs"/>
              </a:rPr>
              <a:t>vn</a:t>
            </a:r>
            <a:r>
              <a:rPr lang="en-US" sz="1200" b="0" i="0" kern="1200" dirty="0">
                <a:solidFill>
                  <a:schemeClr val="tx1"/>
                </a:solidFill>
                <a:effectLst/>
                <a:latin typeface="+mn-lt"/>
                <a:ea typeface="+mn-ea"/>
                <a:cs typeface="+mn-cs"/>
              </a:rPr>
              <a:t>) / n,</a:t>
            </a:r>
          </a:p>
          <a:p>
            <a:pPr fontAlgn="base"/>
            <a:r>
              <a:rPr lang="en-US" sz="1200" b="0" i="0" kern="1200" dirty="0">
                <a:solidFill>
                  <a:schemeClr val="tx1"/>
                </a:solidFill>
                <a:effectLst/>
                <a:latin typeface="+mn-lt"/>
                <a:ea typeface="+mn-ea"/>
                <a:cs typeface="+mn-cs"/>
              </a:rPr>
              <a:t>then if you add some value x to each pixel (i.e. v1 + x, v2 + x, v3 + x ... </a:t>
            </a:r>
            <a:r>
              <a:rPr lang="en-US" sz="1200" b="0" i="0" kern="1200" dirty="0" err="1">
                <a:solidFill>
                  <a:schemeClr val="tx1"/>
                </a:solidFill>
                <a:effectLst/>
                <a:latin typeface="+mn-lt"/>
                <a:ea typeface="+mn-ea"/>
                <a:cs typeface="+mn-cs"/>
              </a:rPr>
              <a:t>vn</a:t>
            </a:r>
            <a:r>
              <a:rPr lang="en-US" sz="1200" b="0" i="0" kern="1200" dirty="0">
                <a:solidFill>
                  <a:schemeClr val="tx1"/>
                </a:solidFill>
                <a:effectLst/>
                <a:latin typeface="+mn-lt"/>
                <a:ea typeface="+mn-ea"/>
                <a:cs typeface="+mn-cs"/>
              </a:rPr>
              <a:t> + x),</a:t>
            </a:r>
          </a:p>
          <a:p>
            <a:pPr fontAlgn="base"/>
            <a:r>
              <a:rPr lang="en-US" sz="1200" b="0" i="0" kern="1200" dirty="0">
                <a:solidFill>
                  <a:schemeClr val="tx1"/>
                </a:solidFill>
                <a:effectLst/>
                <a:latin typeface="+mn-lt"/>
                <a:ea typeface="+mn-ea"/>
                <a:cs typeface="+mn-cs"/>
              </a:rPr>
              <a:t>the new average will simply be A + x.</a:t>
            </a:r>
          </a:p>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7</a:t>
            </a:fld>
            <a:endParaRPr lang="en-US"/>
          </a:p>
        </p:txBody>
      </p:sp>
    </p:spTree>
    <p:extLst>
      <p:ext uri="{BB962C8B-B14F-4D97-AF65-F5344CB8AC3E}">
        <p14:creationId xmlns:p14="http://schemas.microsoft.com/office/powerpoint/2010/main" val="2443321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35</a:t>
            </a:fld>
            <a:endParaRPr lang="en-US"/>
          </a:p>
        </p:txBody>
      </p:sp>
    </p:spTree>
    <p:extLst>
      <p:ext uri="{BB962C8B-B14F-4D97-AF65-F5344CB8AC3E}">
        <p14:creationId xmlns:p14="http://schemas.microsoft.com/office/powerpoint/2010/main" val="2512048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6" name="Google Shape;140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7" name="Google Shape;1407;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3875320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37</a:t>
            </a:fld>
            <a:endParaRPr lang="en-US"/>
          </a:p>
        </p:txBody>
      </p:sp>
    </p:spTree>
    <p:extLst>
      <p:ext uri="{BB962C8B-B14F-4D97-AF65-F5344CB8AC3E}">
        <p14:creationId xmlns:p14="http://schemas.microsoft.com/office/powerpoint/2010/main" val="1465638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39</a:t>
            </a:fld>
            <a:endParaRPr lang="en-US"/>
          </a:p>
        </p:txBody>
      </p:sp>
    </p:spTree>
    <p:extLst>
      <p:ext uri="{BB962C8B-B14F-4D97-AF65-F5344CB8AC3E}">
        <p14:creationId xmlns:p14="http://schemas.microsoft.com/office/powerpoint/2010/main" val="3093558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40</a:t>
            </a:fld>
            <a:endParaRPr lang="en-US"/>
          </a:p>
        </p:txBody>
      </p:sp>
    </p:spTree>
    <p:extLst>
      <p:ext uri="{BB962C8B-B14F-4D97-AF65-F5344CB8AC3E}">
        <p14:creationId xmlns:p14="http://schemas.microsoft.com/office/powerpoint/2010/main" val="25350435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3966671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D3C64-97A3-78CC-ACB3-B20ECCEE8C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62594-E701-BA20-7186-F82980C3D4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F2584-230B-FF63-E1EC-25175827FF6A}"/>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C72949F5-721B-FB89-6076-D75C8CA44B6B}"/>
              </a:ext>
            </a:extLst>
          </p:cNvPr>
          <p:cNvSpPr>
            <a:spLocks noGrp="1"/>
          </p:cNvSpPr>
          <p:nvPr>
            <p:ph type="sldNum" sz="quarter" idx="10"/>
          </p:nvPr>
        </p:nvSpPr>
        <p:spPr/>
        <p:txBody>
          <a:bodyPr/>
          <a:lstStyle/>
          <a:p>
            <a:fld id="{01F2A70B-78F2-4DCF-B53B-C990D2FAFB8A}" type="slidenum">
              <a:rPr lang="en-US" smtClean="0"/>
              <a:t>42</a:t>
            </a:fld>
            <a:endParaRPr lang="en-US"/>
          </a:p>
        </p:txBody>
      </p:sp>
    </p:spTree>
    <p:extLst>
      <p:ext uri="{BB962C8B-B14F-4D97-AF65-F5344CB8AC3E}">
        <p14:creationId xmlns:p14="http://schemas.microsoft.com/office/powerpoint/2010/main" val="2069057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5689A-F0EC-36C7-C605-E4EB15608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C245A5-1D5D-7B9C-30DC-09D5416DA4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54151-A519-5724-BC24-7C8B35E80A0B}"/>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5D790D5B-CD81-6890-7E84-05A498BF423D}"/>
              </a:ext>
            </a:extLst>
          </p:cNvPr>
          <p:cNvSpPr>
            <a:spLocks noGrp="1"/>
          </p:cNvSpPr>
          <p:nvPr>
            <p:ph type="sldNum" sz="quarter" idx="10"/>
          </p:nvPr>
        </p:nvSpPr>
        <p:spPr/>
        <p:txBody>
          <a:bodyPr/>
          <a:lstStyle/>
          <a:p>
            <a:fld id="{01F2A70B-78F2-4DCF-B53B-C990D2FAFB8A}" type="slidenum">
              <a:rPr lang="en-US" smtClean="0"/>
              <a:t>43</a:t>
            </a:fld>
            <a:endParaRPr lang="en-US"/>
          </a:p>
        </p:txBody>
      </p:sp>
    </p:spTree>
    <p:extLst>
      <p:ext uri="{BB962C8B-B14F-4D97-AF65-F5344CB8AC3E}">
        <p14:creationId xmlns:p14="http://schemas.microsoft.com/office/powerpoint/2010/main" val="1460432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Valorile</a:t>
            </a:r>
            <a:r>
              <a:rPr lang="en-US" dirty="0"/>
              <a:t> </a:t>
            </a:r>
            <a:r>
              <a:rPr lang="en-US" dirty="0" err="1"/>
              <a:t>maxime</a:t>
            </a:r>
            <a:r>
              <a:rPr lang="en-US" dirty="0"/>
              <a:t> </a:t>
            </a:r>
            <a:r>
              <a:rPr lang="en-US" dirty="0" err="1"/>
              <a:t>sunt</a:t>
            </a:r>
            <a:r>
              <a:rPr lang="en-US" dirty="0"/>
              <a:t> date de </a:t>
            </a:r>
            <a:r>
              <a:rPr lang="en-US" dirty="0" err="1"/>
              <a:t>cele</a:t>
            </a:r>
            <a:r>
              <a:rPr lang="en-US" dirty="0"/>
              <a:t> care </a:t>
            </a:r>
            <a:r>
              <a:rPr lang="en-US" dirty="0" err="1"/>
              <a:t>respecta</a:t>
            </a:r>
            <a:r>
              <a:rPr lang="en-US" dirty="0"/>
              <a:t> </a:t>
            </a:r>
            <a:r>
              <a:rPr lang="en-US" dirty="0" err="1"/>
              <a:t>filtrul</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44</a:t>
            </a:fld>
            <a:endParaRPr lang="en-US"/>
          </a:p>
        </p:txBody>
      </p:sp>
    </p:spTree>
    <p:extLst>
      <p:ext uri="{BB962C8B-B14F-4D97-AF65-F5344CB8AC3E}">
        <p14:creationId xmlns:p14="http://schemas.microsoft.com/office/powerpoint/2010/main" val="20142496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9B0CA-B138-8059-C8FC-61FFC2F695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DB7F9-ECA1-96B5-3BA1-9608DF5D34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6EF16-890D-102A-8B38-C7F68243D4DB}"/>
              </a:ext>
            </a:extLst>
          </p:cNvPr>
          <p:cNvSpPr>
            <a:spLocks noGrp="1"/>
          </p:cNvSpPr>
          <p:nvPr>
            <p:ph type="body" idx="1"/>
          </p:nvPr>
        </p:nvSpPr>
        <p:spPr/>
        <p:txBody>
          <a:bodyPr/>
          <a:lstStyle/>
          <a:p>
            <a:r>
              <a:rPr lang="en-US" dirty="0" err="1"/>
              <a:t>Valorile</a:t>
            </a:r>
            <a:r>
              <a:rPr lang="en-US" dirty="0"/>
              <a:t> </a:t>
            </a:r>
            <a:r>
              <a:rPr lang="en-US" dirty="0" err="1"/>
              <a:t>maxime</a:t>
            </a:r>
            <a:r>
              <a:rPr lang="en-US" dirty="0"/>
              <a:t> </a:t>
            </a:r>
            <a:r>
              <a:rPr lang="en-US" dirty="0" err="1"/>
              <a:t>sunt</a:t>
            </a:r>
            <a:r>
              <a:rPr lang="en-US" dirty="0"/>
              <a:t> date de </a:t>
            </a:r>
            <a:r>
              <a:rPr lang="en-US" dirty="0" err="1"/>
              <a:t>cele</a:t>
            </a:r>
            <a:r>
              <a:rPr lang="en-US" dirty="0"/>
              <a:t> care </a:t>
            </a:r>
            <a:r>
              <a:rPr lang="en-US" dirty="0" err="1"/>
              <a:t>respecta</a:t>
            </a:r>
            <a:r>
              <a:rPr lang="en-US" dirty="0"/>
              <a:t> </a:t>
            </a:r>
            <a:r>
              <a:rPr lang="en-US" dirty="0" err="1"/>
              <a:t>filtrul</a:t>
            </a:r>
            <a:endParaRPr lang="ro-RO" dirty="0"/>
          </a:p>
        </p:txBody>
      </p:sp>
      <p:sp>
        <p:nvSpPr>
          <p:cNvPr id="4" name="Slide Number Placeholder 3">
            <a:extLst>
              <a:ext uri="{FF2B5EF4-FFF2-40B4-BE49-F238E27FC236}">
                <a16:creationId xmlns:a16="http://schemas.microsoft.com/office/drawing/2014/main" id="{D01036EC-3087-4A79-F159-BBB858C50F4C}"/>
              </a:ext>
            </a:extLst>
          </p:cNvPr>
          <p:cNvSpPr>
            <a:spLocks noGrp="1"/>
          </p:cNvSpPr>
          <p:nvPr>
            <p:ph type="sldNum" sz="quarter" idx="10"/>
          </p:nvPr>
        </p:nvSpPr>
        <p:spPr/>
        <p:txBody>
          <a:bodyPr/>
          <a:lstStyle/>
          <a:p>
            <a:fld id="{01F2A70B-78F2-4DCF-B53B-C990D2FAFB8A}" type="slidenum">
              <a:rPr lang="en-US" smtClean="0"/>
              <a:t>45</a:t>
            </a:fld>
            <a:endParaRPr lang="en-US"/>
          </a:p>
        </p:txBody>
      </p:sp>
    </p:spTree>
    <p:extLst>
      <p:ext uri="{BB962C8B-B14F-4D97-AF65-F5344CB8AC3E}">
        <p14:creationId xmlns:p14="http://schemas.microsoft.com/office/powerpoint/2010/main" val="2462340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8</a:t>
            </a:fld>
            <a:endParaRPr lang="en-US"/>
          </a:p>
        </p:txBody>
      </p:sp>
    </p:spTree>
    <p:extLst>
      <p:ext uri="{BB962C8B-B14F-4D97-AF65-F5344CB8AC3E}">
        <p14:creationId xmlns:p14="http://schemas.microsoft.com/office/powerpoint/2010/main" val="1294175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Valorile</a:t>
            </a:r>
            <a:r>
              <a:rPr lang="en-US" dirty="0"/>
              <a:t> </a:t>
            </a:r>
            <a:r>
              <a:rPr lang="en-US" dirty="0" err="1"/>
              <a:t>maxime</a:t>
            </a:r>
            <a:r>
              <a:rPr lang="en-US" dirty="0"/>
              <a:t> </a:t>
            </a:r>
            <a:r>
              <a:rPr lang="en-US" dirty="0" err="1"/>
              <a:t>sunt</a:t>
            </a:r>
            <a:r>
              <a:rPr lang="en-US" dirty="0"/>
              <a:t> date de </a:t>
            </a:r>
            <a:r>
              <a:rPr lang="en-US" dirty="0" err="1"/>
              <a:t>cele</a:t>
            </a:r>
            <a:r>
              <a:rPr lang="en-US" dirty="0"/>
              <a:t> care </a:t>
            </a:r>
            <a:r>
              <a:rPr lang="en-US" dirty="0" err="1"/>
              <a:t>respecta</a:t>
            </a:r>
            <a:r>
              <a:rPr lang="en-US" dirty="0"/>
              <a:t> </a:t>
            </a:r>
            <a:r>
              <a:rPr lang="en-US" dirty="0" err="1"/>
              <a:t>filtrul</a:t>
            </a:r>
            <a:endParaRPr lang="ro-RO" dirty="0"/>
          </a:p>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46</a:t>
            </a:fld>
            <a:endParaRPr lang="en-US"/>
          </a:p>
        </p:txBody>
      </p:sp>
    </p:spTree>
    <p:extLst>
      <p:ext uri="{BB962C8B-B14F-4D97-AF65-F5344CB8AC3E}">
        <p14:creationId xmlns:p14="http://schemas.microsoft.com/office/powerpoint/2010/main" val="10621262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4" name="Google Shape;141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extLst>
      <p:ext uri="{BB962C8B-B14F-4D97-AF65-F5344CB8AC3E}">
        <p14:creationId xmlns:p14="http://schemas.microsoft.com/office/powerpoint/2010/main" val="4267389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extLst>
      <p:ext uri="{BB962C8B-B14F-4D97-AF65-F5344CB8AC3E}">
        <p14:creationId xmlns:p14="http://schemas.microsoft.com/office/powerpoint/2010/main" val="3663555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extLst>
      <p:ext uri="{BB962C8B-B14F-4D97-AF65-F5344CB8AC3E}">
        <p14:creationId xmlns:p14="http://schemas.microsoft.com/office/powerpoint/2010/main" val="265611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extLst>
      <p:ext uri="{BB962C8B-B14F-4D97-AF65-F5344CB8AC3E}">
        <p14:creationId xmlns:p14="http://schemas.microsoft.com/office/powerpoint/2010/main" val="4013764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Pytorch</a:t>
            </a:r>
            <a:r>
              <a:rPr lang="en-US" dirty="0"/>
              <a:t> face floor cand n se </a:t>
            </a:r>
            <a:r>
              <a:rPr lang="en-US" dirty="0" err="1"/>
              <a:t>potriveste</a:t>
            </a:r>
            <a:r>
              <a:rPr lang="en-US" dirty="0"/>
              <a:t> size-ul</a:t>
            </a:r>
            <a:endParaRPr dirty="0"/>
          </a:p>
        </p:txBody>
      </p:sp>
      <p:sp>
        <p:nvSpPr>
          <p:cNvPr id="1414" name="Google Shape;141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extLst>
      <p:ext uri="{BB962C8B-B14F-4D97-AF65-F5344CB8AC3E}">
        <p14:creationId xmlns:p14="http://schemas.microsoft.com/office/powerpoint/2010/main" val="2063374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52</a:t>
            </a:fld>
            <a:endParaRPr lang="en-US"/>
          </a:p>
        </p:txBody>
      </p:sp>
    </p:spTree>
    <p:extLst>
      <p:ext uri="{BB962C8B-B14F-4D97-AF65-F5344CB8AC3E}">
        <p14:creationId xmlns:p14="http://schemas.microsoft.com/office/powerpoint/2010/main" val="1585402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4" name="Google Shape;141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extLst>
      <p:ext uri="{BB962C8B-B14F-4D97-AF65-F5344CB8AC3E}">
        <p14:creationId xmlns:p14="http://schemas.microsoft.com/office/powerpoint/2010/main" val="2252847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4" name="Google Shape;141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extLst>
      <p:ext uri="{BB962C8B-B14F-4D97-AF65-F5344CB8AC3E}">
        <p14:creationId xmlns:p14="http://schemas.microsoft.com/office/powerpoint/2010/main" val="112617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3" name="Google Shape;141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4" name="Google Shape;1414;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extLst>
      <p:ext uri="{BB962C8B-B14F-4D97-AF65-F5344CB8AC3E}">
        <p14:creationId xmlns:p14="http://schemas.microsoft.com/office/powerpoint/2010/main" val="4007277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9</a:t>
            </a:fld>
            <a:endParaRPr lang="en-US"/>
          </a:p>
        </p:txBody>
      </p:sp>
    </p:spTree>
    <p:extLst>
      <p:ext uri="{BB962C8B-B14F-4D97-AF65-F5344CB8AC3E}">
        <p14:creationId xmlns:p14="http://schemas.microsoft.com/office/powerpoint/2010/main" val="16924925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Valorile</a:t>
            </a:r>
            <a:r>
              <a:rPr lang="en-US" dirty="0"/>
              <a:t> </a:t>
            </a:r>
            <a:r>
              <a:rPr lang="en-US" dirty="0" err="1"/>
              <a:t>maxime</a:t>
            </a:r>
            <a:r>
              <a:rPr lang="en-US" dirty="0"/>
              <a:t> </a:t>
            </a:r>
            <a:r>
              <a:rPr lang="en-US" dirty="0" err="1"/>
              <a:t>sunt</a:t>
            </a:r>
            <a:r>
              <a:rPr lang="en-US" dirty="0"/>
              <a:t> date de </a:t>
            </a:r>
            <a:r>
              <a:rPr lang="en-US" dirty="0" err="1"/>
              <a:t>cele</a:t>
            </a:r>
            <a:r>
              <a:rPr lang="en-US" dirty="0"/>
              <a:t> care </a:t>
            </a:r>
            <a:r>
              <a:rPr lang="en-US" dirty="0" err="1"/>
              <a:t>respecta</a:t>
            </a:r>
            <a:r>
              <a:rPr lang="en-US" dirty="0"/>
              <a:t> </a:t>
            </a:r>
            <a:r>
              <a:rPr lang="en-US" dirty="0" err="1"/>
              <a:t>filtrul</a:t>
            </a:r>
            <a:endParaRPr lang="ro-RO" dirty="0"/>
          </a:p>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56</a:t>
            </a:fld>
            <a:endParaRPr lang="en-US"/>
          </a:p>
        </p:txBody>
      </p:sp>
    </p:spTree>
    <p:extLst>
      <p:ext uri="{BB962C8B-B14F-4D97-AF65-F5344CB8AC3E}">
        <p14:creationId xmlns:p14="http://schemas.microsoft.com/office/powerpoint/2010/main" val="177056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57</a:t>
            </a:fld>
            <a:endParaRPr lang="en-US"/>
          </a:p>
        </p:txBody>
      </p:sp>
    </p:spTree>
    <p:extLst>
      <p:ext uri="{BB962C8B-B14F-4D97-AF65-F5344CB8AC3E}">
        <p14:creationId xmlns:p14="http://schemas.microsoft.com/office/powerpoint/2010/main" val="39131397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58</a:t>
            </a:fld>
            <a:endParaRPr lang="en-US"/>
          </a:p>
        </p:txBody>
      </p:sp>
    </p:spTree>
    <p:extLst>
      <p:ext uri="{BB962C8B-B14F-4D97-AF65-F5344CB8AC3E}">
        <p14:creationId xmlns:p14="http://schemas.microsoft.com/office/powerpoint/2010/main" val="2777222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Pooling</a:t>
            </a:r>
            <a:r>
              <a:rPr lang="en-US" baseline="0" dirty="0"/>
              <a:t> </a:t>
            </a:r>
            <a:r>
              <a:rPr lang="en-US" baseline="0" dirty="0" err="1"/>
              <a:t>mai</a:t>
            </a:r>
            <a:r>
              <a:rPr lang="en-US" baseline="0" dirty="0"/>
              <a:t> </a:t>
            </a:r>
            <a:r>
              <a:rPr lang="en-US" baseline="0" dirty="0" err="1"/>
              <a:t>mari</a:t>
            </a:r>
            <a:r>
              <a:rPr lang="en-US" baseline="0" dirty="0"/>
              <a:t> de 2x2 </a:t>
            </a:r>
            <a:r>
              <a:rPr lang="en-US" baseline="0" dirty="0" err="1"/>
              <a:t>sunt</a:t>
            </a:r>
            <a:r>
              <a:rPr lang="en-US" baseline="0" dirty="0"/>
              <a:t> considerate </a:t>
            </a:r>
            <a:r>
              <a:rPr lang="en-US" baseline="0" dirty="0" err="1"/>
              <a:t>prea</a:t>
            </a:r>
            <a:r>
              <a:rPr lang="en-US" baseline="0" dirty="0"/>
              <a:t> destructive</a:t>
            </a:r>
          </a:p>
          <a:p>
            <a:endParaRPr lang="en-US" baseline="0" dirty="0"/>
          </a:p>
          <a:p>
            <a:r>
              <a:rPr lang="en-US" baseline="0" dirty="0" err="1"/>
              <a:t>Unele</a:t>
            </a:r>
            <a:r>
              <a:rPr lang="en-US" baseline="0" dirty="0"/>
              <a:t> </a:t>
            </a:r>
            <a:r>
              <a:rPr lang="en-US" baseline="0" dirty="0" err="1"/>
              <a:t>retele</a:t>
            </a:r>
            <a:r>
              <a:rPr lang="en-US" baseline="0" dirty="0"/>
              <a:t> </a:t>
            </a:r>
            <a:r>
              <a:rPr lang="en-US" baseline="0" dirty="0" err="1"/>
              <a:t>considera</a:t>
            </a:r>
            <a:r>
              <a:rPr lang="en-US" baseline="0" dirty="0"/>
              <a:t> ca pooling-</a:t>
            </a:r>
            <a:r>
              <a:rPr lang="en-US" baseline="0" dirty="0" err="1"/>
              <a:t>ul</a:t>
            </a:r>
            <a:r>
              <a:rPr lang="en-US" baseline="0" dirty="0"/>
              <a:t> </a:t>
            </a:r>
            <a:r>
              <a:rPr lang="en-US" baseline="0" dirty="0" err="1"/>
              <a:t>este</a:t>
            </a:r>
            <a:r>
              <a:rPr lang="en-US" baseline="0" dirty="0"/>
              <a:t> </a:t>
            </a:r>
            <a:r>
              <a:rPr lang="en-US" baseline="0" dirty="0" err="1"/>
              <a:t>prea</a:t>
            </a:r>
            <a:r>
              <a:rPr lang="en-US" baseline="0" dirty="0"/>
              <a:t> destructive, </a:t>
            </a:r>
            <a:r>
              <a:rPr lang="en-US" baseline="0" dirty="0" err="1"/>
              <a:t>asa</a:t>
            </a:r>
            <a:r>
              <a:rPr lang="en-US" baseline="0" dirty="0"/>
              <a:t> ca </a:t>
            </a:r>
            <a:r>
              <a:rPr lang="en-US" baseline="0" dirty="0" err="1"/>
              <a:t>incearca</a:t>
            </a:r>
            <a:r>
              <a:rPr lang="en-US" baseline="0" dirty="0"/>
              <a:t> </a:t>
            </a:r>
            <a:r>
              <a:rPr lang="en-US" baseline="0" dirty="0" err="1"/>
              <a:t>sa</a:t>
            </a:r>
            <a:r>
              <a:rPr lang="en-US" baseline="0" dirty="0"/>
              <a:t> scape de el</a:t>
            </a:r>
          </a:p>
          <a:p>
            <a:r>
              <a:rPr lang="en-US" baseline="0" dirty="0"/>
              <a:t>O </a:t>
            </a:r>
            <a:r>
              <a:rPr lang="en-US" baseline="0" dirty="0" err="1"/>
              <a:t>solutie</a:t>
            </a:r>
            <a:r>
              <a:rPr lang="en-US" baseline="0" dirty="0"/>
              <a:t> </a:t>
            </a:r>
            <a:r>
              <a:rPr lang="en-US" baseline="0" dirty="0" err="1"/>
              <a:t>ar</a:t>
            </a:r>
            <a:r>
              <a:rPr lang="en-US" baseline="0" dirty="0"/>
              <a:t> fi </a:t>
            </a:r>
            <a:r>
              <a:rPr lang="en-US" baseline="0" dirty="0" err="1"/>
              <a:t>sa</a:t>
            </a:r>
            <a:r>
              <a:rPr lang="en-US" baseline="0" dirty="0"/>
              <a:t> </a:t>
            </a:r>
            <a:r>
              <a:rPr lang="en-US" baseline="0" dirty="0" err="1"/>
              <a:t>folosesti</a:t>
            </a:r>
            <a:r>
              <a:rPr lang="en-US" baseline="0" dirty="0"/>
              <a:t>  un </a:t>
            </a:r>
            <a:r>
              <a:rPr lang="en-US" baseline="0" dirty="0" err="1"/>
              <a:t>stide</a:t>
            </a:r>
            <a:r>
              <a:rPr lang="en-US" baseline="0" dirty="0"/>
              <a:t> </a:t>
            </a:r>
            <a:r>
              <a:rPr lang="en-US" baseline="0" dirty="0" err="1"/>
              <a:t>mai</a:t>
            </a:r>
            <a:r>
              <a:rPr lang="en-US" baseline="0" dirty="0"/>
              <a:t> mare in </a:t>
            </a:r>
            <a:r>
              <a:rPr lang="en-US" baseline="0" dirty="0" err="1"/>
              <a:t>sstratul</a:t>
            </a:r>
            <a:r>
              <a:rPr lang="en-US" baseline="0" dirty="0"/>
              <a:t> de </a:t>
            </a:r>
            <a:r>
              <a:rPr lang="en-US" baseline="0" dirty="0" err="1"/>
              <a:t>convolutie</a:t>
            </a:r>
            <a:r>
              <a:rPr lang="en-US" baseline="0" dirty="0"/>
              <a:t>, din </a:t>
            </a:r>
            <a:r>
              <a:rPr lang="en-US" baseline="0" dirty="0" err="1"/>
              <a:t>cand</a:t>
            </a:r>
            <a:r>
              <a:rPr lang="en-US" baseline="0" dirty="0"/>
              <a:t> in </a:t>
            </a:r>
            <a:r>
              <a:rPr lang="en-US" baseline="0" dirty="0" err="1"/>
              <a:t>cand</a:t>
            </a:r>
            <a:r>
              <a:rPr lang="en-US" baseline="0" dirty="0"/>
              <a:t>.</a:t>
            </a:r>
          </a:p>
          <a:p>
            <a:endParaRPr lang="en-US" baseline="0" dirty="0"/>
          </a:p>
          <a:p>
            <a:r>
              <a:rPr lang="en-US" baseline="0" dirty="0" err="1"/>
              <a:t>Scaparea</a:t>
            </a:r>
            <a:r>
              <a:rPr lang="en-US" baseline="0" dirty="0"/>
              <a:t> de pooling s-a observant a fi </a:t>
            </a:r>
            <a:r>
              <a:rPr lang="en-US" baseline="0" dirty="0" err="1"/>
              <a:t>importanta</a:t>
            </a:r>
            <a:r>
              <a:rPr lang="en-US" baseline="0" dirty="0"/>
              <a:t> </a:t>
            </a:r>
            <a:r>
              <a:rPr lang="en-US" baseline="0" dirty="0" err="1"/>
              <a:t>si</a:t>
            </a:r>
            <a:r>
              <a:rPr lang="en-US" baseline="0" dirty="0"/>
              <a:t> in </a:t>
            </a:r>
            <a:r>
              <a:rPr lang="en-US" baseline="0" dirty="0" err="1"/>
              <a:t>modele</a:t>
            </a:r>
            <a:r>
              <a:rPr lang="en-US" baseline="0" dirty="0"/>
              <a:t> generative, </a:t>
            </a:r>
            <a:r>
              <a:rPr lang="en-US" baseline="0" dirty="0" err="1"/>
              <a:t>asa</a:t>
            </a:r>
            <a:r>
              <a:rPr lang="en-US" baseline="0" dirty="0"/>
              <a:t> cum </a:t>
            </a:r>
            <a:r>
              <a:rPr lang="en-US" baseline="0" dirty="0" err="1"/>
              <a:t>este</a:t>
            </a:r>
            <a:r>
              <a:rPr lang="en-US" baseline="0" dirty="0"/>
              <a:t> </a:t>
            </a:r>
            <a:r>
              <a:rPr lang="en-US" baseline="0" dirty="0" err="1"/>
              <a:t>vairational</a:t>
            </a:r>
            <a:r>
              <a:rPr lang="en-US" baseline="0" dirty="0"/>
              <a:t> </a:t>
            </a:r>
            <a:r>
              <a:rPr lang="en-US" baseline="0" dirty="0" err="1"/>
              <a:t>autoencoder</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59</a:t>
            </a:fld>
            <a:endParaRPr lang="en-US"/>
          </a:p>
        </p:txBody>
      </p:sp>
    </p:spTree>
    <p:extLst>
      <p:ext uri="{BB962C8B-B14F-4D97-AF65-F5344CB8AC3E}">
        <p14:creationId xmlns:p14="http://schemas.microsoft.com/office/powerpoint/2010/main" val="14872829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p5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6" name="Google Shape;1816;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Pooling mai mari de 2x2 sunt considerate prea destructive</a:t>
            </a:r>
            <a:endParaRPr/>
          </a:p>
          <a:p>
            <a:pPr marL="0" lvl="0" indent="0" algn="l" rtl="0">
              <a:spcBef>
                <a:spcPts val="0"/>
              </a:spcBef>
              <a:spcAft>
                <a:spcPts val="0"/>
              </a:spcAft>
              <a:buNone/>
            </a:pPr>
            <a:endParaRPr/>
          </a:p>
          <a:p>
            <a:pPr marL="0" lvl="0" indent="0" algn="l" rtl="0">
              <a:spcBef>
                <a:spcPts val="0"/>
              </a:spcBef>
              <a:spcAft>
                <a:spcPts val="0"/>
              </a:spcAft>
              <a:buNone/>
            </a:pPr>
            <a:r>
              <a:rPr lang="en-US"/>
              <a:t>Unele retele considera ca pooling-ul este prea destructive, asa ca incearca sa scape de el</a:t>
            </a:r>
            <a:endParaRPr/>
          </a:p>
          <a:p>
            <a:pPr marL="0" lvl="0" indent="0" algn="l" rtl="0">
              <a:spcBef>
                <a:spcPts val="0"/>
              </a:spcBef>
              <a:spcAft>
                <a:spcPts val="0"/>
              </a:spcAft>
              <a:buNone/>
            </a:pPr>
            <a:r>
              <a:rPr lang="en-US"/>
              <a:t>O solutie ar fi sa folosesti  un stide mai mare in sstratul de convolutie, din cand in cand.</a:t>
            </a:r>
            <a:endParaRPr/>
          </a:p>
          <a:p>
            <a:pPr marL="0" lvl="0" indent="0" algn="l" rtl="0">
              <a:spcBef>
                <a:spcPts val="0"/>
              </a:spcBef>
              <a:spcAft>
                <a:spcPts val="0"/>
              </a:spcAft>
              <a:buNone/>
            </a:pPr>
            <a:endParaRPr/>
          </a:p>
          <a:p>
            <a:pPr marL="0" lvl="0" indent="0" algn="l" rtl="0">
              <a:spcBef>
                <a:spcPts val="0"/>
              </a:spcBef>
              <a:spcAft>
                <a:spcPts val="0"/>
              </a:spcAft>
              <a:buNone/>
            </a:pPr>
            <a:r>
              <a:rPr lang="en-US"/>
              <a:t>Scaparea de pooling s-a observant a fi importanta si in modele generative, asa cum este vairational autoencoder</a:t>
            </a:r>
            <a:endParaRPr/>
          </a:p>
        </p:txBody>
      </p:sp>
      <p:sp>
        <p:nvSpPr>
          <p:cNvPr id="1817" name="Google Shape;1817;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4"/>
        <p:cNvGrpSpPr/>
        <p:nvPr/>
      </p:nvGrpSpPr>
      <p:grpSpPr>
        <a:xfrm>
          <a:off x="0" y="0"/>
          <a:ext cx="0" cy="0"/>
          <a:chOff x="0" y="0"/>
          <a:chExt cx="0" cy="0"/>
        </a:xfrm>
      </p:grpSpPr>
      <p:sp>
        <p:nvSpPr>
          <p:cNvPr id="1815" name="Google Shape;1815;p5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6" name="Google Shape;1816;p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Pooling mai mari de 2x2 sunt considerate prea destructive</a:t>
            </a:r>
            <a:endParaRPr/>
          </a:p>
          <a:p>
            <a:pPr marL="0" lvl="0" indent="0" algn="l" rtl="0">
              <a:spcBef>
                <a:spcPts val="0"/>
              </a:spcBef>
              <a:spcAft>
                <a:spcPts val="0"/>
              </a:spcAft>
              <a:buNone/>
            </a:pPr>
            <a:endParaRPr/>
          </a:p>
          <a:p>
            <a:pPr marL="0" lvl="0" indent="0" algn="l" rtl="0">
              <a:spcBef>
                <a:spcPts val="0"/>
              </a:spcBef>
              <a:spcAft>
                <a:spcPts val="0"/>
              </a:spcAft>
              <a:buNone/>
            </a:pPr>
            <a:r>
              <a:rPr lang="en-US"/>
              <a:t>Unele retele considera ca pooling-ul este prea destructive, asa ca incearca sa scape de el</a:t>
            </a:r>
            <a:endParaRPr/>
          </a:p>
          <a:p>
            <a:pPr marL="0" lvl="0" indent="0" algn="l" rtl="0">
              <a:spcBef>
                <a:spcPts val="0"/>
              </a:spcBef>
              <a:spcAft>
                <a:spcPts val="0"/>
              </a:spcAft>
              <a:buNone/>
            </a:pPr>
            <a:r>
              <a:rPr lang="en-US"/>
              <a:t>O solutie ar fi sa folosesti  un stide mai mare in sstratul de convolutie, din cand in cand.</a:t>
            </a:r>
            <a:endParaRPr/>
          </a:p>
          <a:p>
            <a:pPr marL="0" lvl="0" indent="0" algn="l" rtl="0">
              <a:spcBef>
                <a:spcPts val="0"/>
              </a:spcBef>
              <a:spcAft>
                <a:spcPts val="0"/>
              </a:spcAft>
              <a:buNone/>
            </a:pPr>
            <a:endParaRPr/>
          </a:p>
          <a:p>
            <a:pPr marL="0" lvl="0" indent="0" algn="l" rtl="0">
              <a:spcBef>
                <a:spcPts val="0"/>
              </a:spcBef>
              <a:spcAft>
                <a:spcPts val="0"/>
              </a:spcAft>
              <a:buNone/>
            </a:pPr>
            <a:r>
              <a:rPr lang="en-US"/>
              <a:t>Scaparea de pooling s-a observant a fi importanta si in modele generative, asa cum este vairational autoencoder</a:t>
            </a:r>
            <a:endParaRPr/>
          </a:p>
        </p:txBody>
      </p:sp>
      <p:sp>
        <p:nvSpPr>
          <p:cNvPr id="1817" name="Google Shape;1817;p5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extLst>
      <p:ext uri="{BB962C8B-B14F-4D97-AF65-F5344CB8AC3E}">
        <p14:creationId xmlns:p14="http://schemas.microsoft.com/office/powerpoint/2010/main" val="1604514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62</a:t>
            </a:fld>
            <a:endParaRPr lang="en-US"/>
          </a:p>
        </p:txBody>
      </p:sp>
    </p:spTree>
    <p:extLst>
      <p:ext uri="{BB962C8B-B14F-4D97-AF65-F5344CB8AC3E}">
        <p14:creationId xmlns:p14="http://schemas.microsoft.com/office/powerpoint/2010/main" val="3076274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63</a:t>
            </a:fld>
            <a:endParaRPr lang="en-US"/>
          </a:p>
        </p:txBody>
      </p:sp>
    </p:spTree>
    <p:extLst>
      <p:ext uri="{BB962C8B-B14F-4D97-AF65-F5344CB8AC3E}">
        <p14:creationId xmlns:p14="http://schemas.microsoft.com/office/powerpoint/2010/main" val="5103637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64</a:t>
            </a:fld>
            <a:endParaRPr lang="en-US"/>
          </a:p>
        </p:txBody>
      </p:sp>
    </p:spTree>
    <p:extLst>
      <p:ext uri="{BB962C8B-B14F-4D97-AF65-F5344CB8AC3E}">
        <p14:creationId xmlns:p14="http://schemas.microsoft.com/office/powerpoint/2010/main" val="34372719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65</a:t>
            </a:fld>
            <a:endParaRPr lang="en-US"/>
          </a:p>
        </p:txBody>
      </p:sp>
    </p:spTree>
    <p:extLst>
      <p:ext uri="{BB962C8B-B14F-4D97-AF65-F5344CB8AC3E}">
        <p14:creationId xmlns:p14="http://schemas.microsoft.com/office/powerpoint/2010/main" val="211520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10</a:t>
            </a:fld>
            <a:endParaRPr lang="en-US"/>
          </a:p>
        </p:txBody>
      </p:sp>
    </p:spTree>
    <p:extLst>
      <p:ext uri="{BB962C8B-B14F-4D97-AF65-F5344CB8AC3E}">
        <p14:creationId xmlns:p14="http://schemas.microsoft.com/office/powerpoint/2010/main" val="542893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US" baseline="0" dirty="0"/>
              <a:t> </a:t>
            </a:r>
            <a:r>
              <a:rPr lang="en-US" baseline="0" dirty="0" err="1"/>
              <a:t>posibil</a:t>
            </a:r>
            <a:r>
              <a:rPr lang="en-US" baseline="0" dirty="0"/>
              <a:t> ca </a:t>
            </a:r>
            <a:r>
              <a:rPr lang="en-US" baseline="0" dirty="0" err="1"/>
              <a:t>respectand</a:t>
            </a:r>
            <a:r>
              <a:rPr lang="en-US" baseline="0" dirty="0"/>
              <a:t> </a:t>
            </a:r>
            <a:r>
              <a:rPr lang="en-US" baseline="0" dirty="0" err="1"/>
              <a:t>recomandarile</a:t>
            </a:r>
            <a:r>
              <a:rPr lang="en-US" baseline="0" dirty="0"/>
              <a:t>, </a:t>
            </a:r>
            <a:r>
              <a:rPr lang="en-US" baseline="0" dirty="0" err="1"/>
              <a:t>sa</a:t>
            </a:r>
            <a:r>
              <a:rPr lang="en-US" baseline="0" dirty="0"/>
              <a:t> </a:t>
            </a:r>
            <a:r>
              <a:rPr lang="en-US" baseline="0" dirty="0" err="1"/>
              <a:t>ocupi</a:t>
            </a:r>
            <a:r>
              <a:rPr lang="en-US" baseline="0" dirty="0"/>
              <a:t> f </a:t>
            </a:r>
            <a:r>
              <a:rPr lang="en-US" baseline="0" dirty="0" err="1"/>
              <a:t>multa</a:t>
            </a:r>
            <a:r>
              <a:rPr lang="en-US" baseline="0" dirty="0"/>
              <a:t> </a:t>
            </a:r>
            <a:r>
              <a:rPr lang="en-US" baseline="0" dirty="0" err="1"/>
              <a:t>memorie</a:t>
            </a:r>
            <a:r>
              <a:rPr lang="en-US" baseline="0" dirty="0"/>
              <a:t>.</a:t>
            </a:r>
          </a:p>
          <a:p>
            <a:r>
              <a:rPr lang="en-US" baseline="0" dirty="0" err="1"/>
              <a:t>Daca</a:t>
            </a:r>
            <a:r>
              <a:rPr lang="en-US" baseline="0" dirty="0"/>
              <a:t> nu </a:t>
            </a:r>
            <a:r>
              <a:rPr lang="en-US" baseline="0" dirty="0" err="1"/>
              <a:t>poti</a:t>
            </a:r>
            <a:r>
              <a:rPr lang="en-US" baseline="0" dirty="0"/>
              <a:t> </a:t>
            </a:r>
            <a:r>
              <a:rPr lang="en-US" baseline="0" dirty="0" err="1"/>
              <a:t>altfel</a:t>
            </a:r>
            <a:r>
              <a:rPr lang="en-US" baseline="0" dirty="0"/>
              <a:t>, </a:t>
            </a:r>
            <a:r>
              <a:rPr lang="en-US" baseline="0" dirty="0" err="1"/>
              <a:t>redu</a:t>
            </a:r>
            <a:r>
              <a:rPr lang="en-US" baseline="0" dirty="0"/>
              <a:t> input-</a:t>
            </a:r>
            <a:r>
              <a:rPr lang="en-US" baseline="0" dirty="0" err="1"/>
              <a:t>ul</a:t>
            </a:r>
            <a:r>
              <a:rPr lang="en-US" baseline="0" dirty="0"/>
              <a:t> la </a:t>
            </a:r>
            <a:r>
              <a:rPr lang="en-US" baseline="0" dirty="0" err="1"/>
              <a:t>inceput</a:t>
            </a:r>
            <a:r>
              <a:rPr lang="en-US" baseline="0" dirty="0"/>
              <a:t> </a:t>
            </a:r>
            <a:r>
              <a:rPr lang="en-US" baseline="0" dirty="0" err="1"/>
              <a:t>folosind</a:t>
            </a:r>
            <a:r>
              <a:rPr lang="en-US" baseline="0" dirty="0"/>
              <a:t> stride2 </a:t>
            </a:r>
            <a:r>
              <a:rPr lang="en-US" baseline="0" dirty="0" err="1"/>
              <a:t>si</a:t>
            </a:r>
            <a:r>
              <a:rPr lang="en-US" baseline="0" dirty="0"/>
              <a:t> f=7x7</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66</a:t>
            </a:fld>
            <a:endParaRPr lang="en-US"/>
          </a:p>
        </p:txBody>
      </p:sp>
    </p:spTree>
    <p:extLst>
      <p:ext uri="{BB962C8B-B14F-4D97-AF65-F5344CB8AC3E}">
        <p14:creationId xmlns:p14="http://schemas.microsoft.com/office/powerpoint/2010/main" val="11027881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A3473-862C-0794-2E84-54A0211C5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2E20CE-1FA6-E457-7AEF-661EC9D9B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890CE-5ADA-617D-10E1-E0ED8CD6B25A}"/>
              </a:ext>
            </a:extLst>
          </p:cNvPr>
          <p:cNvSpPr>
            <a:spLocks noGrp="1"/>
          </p:cNvSpPr>
          <p:nvPr>
            <p:ph type="body" idx="1"/>
          </p:nvPr>
        </p:nvSpPr>
        <p:spPr/>
        <p:txBody>
          <a:bodyPr/>
          <a:lstStyle/>
          <a:p>
            <a:r>
              <a:rPr lang="en-US" dirty="0"/>
              <a:t>E</a:t>
            </a:r>
            <a:r>
              <a:rPr lang="en-US" baseline="0" dirty="0"/>
              <a:t> </a:t>
            </a:r>
            <a:r>
              <a:rPr lang="en-US" baseline="0" dirty="0" err="1"/>
              <a:t>posibil</a:t>
            </a:r>
            <a:r>
              <a:rPr lang="en-US" baseline="0" dirty="0"/>
              <a:t> ca </a:t>
            </a:r>
            <a:r>
              <a:rPr lang="en-US" baseline="0" dirty="0" err="1"/>
              <a:t>respectand</a:t>
            </a:r>
            <a:r>
              <a:rPr lang="en-US" baseline="0" dirty="0"/>
              <a:t> </a:t>
            </a:r>
            <a:r>
              <a:rPr lang="en-US" baseline="0" dirty="0" err="1"/>
              <a:t>recomandarile</a:t>
            </a:r>
            <a:r>
              <a:rPr lang="en-US" baseline="0" dirty="0"/>
              <a:t>, </a:t>
            </a:r>
            <a:r>
              <a:rPr lang="en-US" baseline="0" dirty="0" err="1"/>
              <a:t>sa</a:t>
            </a:r>
            <a:r>
              <a:rPr lang="en-US" baseline="0" dirty="0"/>
              <a:t> </a:t>
            </a:r>
            <a:r>
              <a:rPr lang="en-US" baseline="0" dirty="0" err="1"/>
              <a:t>ocupi</a:t>
            </a:r>
            <a:r>
              <a:rPr lang="en-US" baseline="0" dirty="0"/>
              <a:t> f </a:t>
            </a:r>
            <a:r>
              <a:rPr lang="en-US" baseline="0" dirty="0" err="1"/>
              <a:t>multa</a:t>
            </a:r>
            <a:r>
              <a:rPr lang="en-US" baseline="0" dirty="0"/>
              <a:t> </a:t>
            </a:r>
            <a:r>
              <a:rPr lang="en-US" baseline="0" dirty="0" err="1"/>
              <a:t>memorie</a:t>
            </a:r>
            <a:r>
              <a:rPr lang="en-US" baseline="0" dirty="0"/>
              <a:t>.</a:t>
            </a:r>
          </a:p>
          <a:p>
            <a:r>
              <a:rPr lang="en-US" baseline="0" dirty="0" err="1"/>
              <a:t>Daca</a:t>
            </a:r>
            <a:r>
              <a:rPr lang="en-US" baseline="0" dirty="0"/>
              <a:t> nu </a:t>
            </a:r>
            <a:r>
              <a:rPr lang="en-US" baseline="0" dirty="0" err="1"/>
              <a:t>poti</a:t>
            </a:r>
            <a:r>
              <a:rPr lang="en-US" baseline="0" dirty="0"/>
              <a:t> </a:t>
            </a:r>
            <a:r>
              <a:rPr lang="en-US" baseline="0" dirty="0" err="1"/>
              <a:t>altfel</a:t>
            </a:r>
            <a:r>
              <a:rPr lang="en-US" baseline="0" dirty="0"/>
              <a:t>, </a:t>
            </a:r>
            <a:r>
              <a:rPr lang="en-US" baseline="0" dirty="0" err="1"/>
              <a:t>redu</a:t>
            </a:r>
            <a:r>
              <a:rPr lang="en-US" baseline="0" dirty="0"/>
              <a:t> input-</a:t>
            </a:r>
            <a:r>
              <a:rPr lang="en-US" baseline="0" dirty="0" err="1"/>
              <a:t>ul</a:t>
            </a:r>
            <a:r>
              <a:rPr lang="en-US" baseline="0" dirty="0"/>
              <a:t> la </a:t>
            </a:r>
            <a:r>
              <a:rPr lang="en-US" baseline="0" dirty="0" err="1"/>
              <a:t>inceput</a:t>
            </a:r>
            <a:r>
              <a:rPr lang="en-US" baseline="0" dirty="0"/>
              <a:t> </a:t>
            </a:r>
            <a:r>
              <a:rPr lang="en-US" baseline="0" dirty="0" err="1"/>
              <a:t>folosind</a:t>
            </a:r>
            <a:r>
              <a:rPr lang="en-US" baseline="0" dirty="0"/>
              <a:t> stride2 </a:t>
            </a:r>
            <a:r>
              <a:rPr lang="en-US" baseline="0" dirty="0" err="1"/>
              <a:t>si</a:t>
            </a:r>
            <a:r>
              <a:rPr lang="en-US" baseline="0" dirty="0"/>
              <a:t> f=7x7</a:t>
            </a:r>
            <a:endParaRPr lang="ro-RO" dirty="0"/>
          </a:p>
        </p:txBody>
      </p:sp>
      <p:sp>
        <p:nvSpPr>
          <p:cNvPr id="4" name="Slide Number Placeholder 3">
            <a:extLst>
              <a:ext uri="{FF2B5EF4-FFF2-40B4-BE49-F238E27FC236}">
                <a16:creationId xmlns:a16="http://schemas.microsoft.com/office/drawing/2014/main" id="{E2FA5850-C539-5C1E-8E6A-3A365005E2C3}"/>
              </a:ext>
            </a:extLst>
          </p:cNvPr>
          <p:cNvSpPr>
            <a:spLocks noGrp="1"/>
          </p:cNvSpPr>
          <p:nvPr>
            <p:ph type="sldNum" sz="quarter" idx="10"/>
          </p:nvPr>
        </p:nvSpPr>
        <p:spPr/>
        <p:txBody>
          <a:bodyPr/>
          <a:lstStyle/>
          <a:p>
            <a:fld id="{01F2A70B-78F2-4DCF-B53B-C990D2FAFB8A}" type="slidenum">
              <a:rPr lang="en-US" smtClean="0"/>
              <a:t>67</a:t>
            </a:fld>
            <a:endParaRPr lang="en-US"/>
          </a:p>
        </p:txBody>
      </p:sp>
    </p:spTree>
    <p:extLst>
      <p:ext uri="{BB962C8B-B14F-4D97-AF65-F5344CB8AC3E}">
        <p14:creationId xmlns:p14="http://schemas.microsoft.com/office/powerpoint/2010/main" val="12764867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US" baseline="0" dirty="0"/>
              <a:t> </a:t>
            </a:r>
            <a:r>
              <a:rPr lang="en-US" baseline="0" dirty="0" err="1"/>
              <a:t>posibil</a:t>
            </a:r>
            <a:r>
              <a:rPr lang="en-US" baseline="0" dirty="0"/>
              <a:t> ca </a:t>
            </a:r>
            <a:r>
              <a:rPr lang="en-US" baseline="0" dirty="0" err="1"/>
              <a:t>respectand</a:t>
            </a:r>
            <a:r>
              <a:rPr lang="en-US" baseline="0" dirty="0"/>
              <a:t> </a:t>
            </a:r>
            <a:r>
              <a:rPr lang="en-US" baseline="0" dirty="0" err="1"/>
              <a:t>recomandarile</a:t>
            </a:r>
            <a:r>
              <a:rPr lang="en-US" baseline="0" dirty="0"/>
              <a:t>, </a:t>
            </a:r>
            <a:r>
              <a:rPr lang="en-US" baseline="0" dirty="0" err="1"/>
              <a:t>sa</a:t>
            </a:r>
            <a:r>
              <a:rPr lang="en-US" baseline="0" dirty="0"/>
              <a:t> </a:t>
            </a:r>
            <a:r>
              <a:rPr lang="en-US" baseline="0" dirty="0" err="1"/>
              <a:t>ocupi</a:t>
            </a:r>
            <a:r>
              <a:rPr lang="en-US" baseline="0" dirty="0"/>
              <a:t> f </a:t>
            </a:r>
            <a:r>
              <a:rPr lang="en-US" baseline="0" dirty="0" err="1"/>
              <a:t>multa</a:t>
            </a:r>
            <a:r>
              <a:rPr lang="en-US" baseline="0" dirty="0"/>
              <a:t> </a:t>
            </a:r>
            <a:r>
              <a:rPr lang="en-US" baseline="0" dirty="0" err="1"/>
              <a:t>memorie</a:t>
            </a:r>
            <a:r>
              <a:rPr lang="en-US" baseline="0" dirty="0"/>
              <a:t>.</a:t>
            </a:r>
          </a:p>
          <a:p>
            <a:r>
              <a:rPr lang="en-US" baseline="0" dirty="0" err="1"/>
              <a:t>Daca</a:t>
            </a:r>
            <a:r>
              <a:rPr lang="en-US" baseline="0" dirty="0"/>
              <a:t> nu </a:t>
            </a:r>
            <a:r>
              <a:rPr lang="en-US" baseline="0" dirty="0" err="1"/>
              <a:t>poti</a:t>
            </a:r>
            <a:r>
              <a:rPr lang="en-US" baseline="0" dirty="0"/>
              <a:t> </a:t>
            </a:r>
            <a:r>
              <a:rPr lang="en-US" baseline="0" dirty="0" err="1"/>
              <a:t>altfel</a:t>
            </a:r>
            <a:r>
              <a:rPr lang="en-US" baseline="0" dirty="0"/>
              <a:t>, </a:t>
            </a:r>
            <a:r>
              <a:rPr lang="en-US" baseline="0" dirty="0" err="1"/>
              <a:t>redu</a:t>
            </a:r>
            <a:r>
              <a:rPr lang="en-US" baseline="0" dirty="0"/>
              <a:t> input-</a:t>
            </a:r>
            <a:r>
              <a:rPr lang="en-US" baseline="0" dirty="0" err="1"/>
              <a:t>ul</a:t>
            </a:r>
            <a:r>
              <a:rPr lang="en-US" baseline="0" dirty="0"/>
              <a:t> la </a:t>
            </a:r>
            <a:r>
              <a:rPr lang="en-US" baseline="0" dirty="0" err="1"/>
              <a:t>inceput</a:t>
            </a:r>
            <a:r>
              <a:rPr lang="en-US" baseline="0" dirty="0"/>
              <a:t> </a:t>
            </a:r>
            <a:r>
              <a:rPr lang="en-US" baseline="0" dirty="0" err="1"/>
              <a:t>folosind</a:t>
            </a:r>
            <a:r>
              <a:rPr lang="en-US" baseline="0" dirty="0"/>
              <a:t> stride2 </a:t>
            </a:r>
            <a:r>
              <a:rPr lang="en-US" baseline="0" dirty="0" err="1"/>
              <a:t>si</a:t>
            </a:r>
            <a:r>
              <a:rPr lang="en-US" baseline="0" dirty="0"/>
              <a:t> f=7x7</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68</a:t>
            </a:fld>
            <a:endParaRPr lang="en-US"/>
          </a:p>
        </p:txBody>
      </p:sp>
    </p:spTree>
    <p:extLst>
      <p:ext uri="{BB962C8B-B14F-4D97-AF65-F5344CB8AC3E}">
        <p14:creationId xmlns:p14="http://schemas.microsoft.com/office/powerpoint/2010/main" val="7582509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US" baseline="0" dirty="0"/>
              <a:t> </a:t>
            </a:r>
            <a:r>
              <a:rPr lang="en-US" baseline="0" dirty="0" err="1"/>
              <a:t>posibil</a:t>
            </a:r>
            <a:r>
              <a:rPr lang="en-US" baseline="0" dirty="0"/>
              <a:t> ca </a:t>
            </a:r>
            <a:r>
              <a:rPr lang="en-US" baseline="0" dirty="0" err="1"/>
              <a:t>respectand</a:t>
            </a:r>
            <a:r>
              <a:rPr lang="en-US" baseline="0" dirty="0"/>
              <a:t> </a:t>
            </a:r>
            <a:r>
              <a:rPr lang="en-US" baseline="0" dirty="0" err="1"/>
              <a:t>recomandarile</a:t>
            </a:r>
            <a:r>
              <a:rPr lang="en-US" baseline="0" dirty="0"/>
              <a:t>, </a:t>
            </a:r>
            <a:r>
              <a:rPr lang="en-US" baseline="0" dirty="0" err="1"/>
              <a:t>sa</a:t>
            </a:r>
            <a:r>
              <a:rPr lang="en-US" baseline="0" dirty="0"/>
              <a:t> </a:t>
            </a:r>
            <a:r>
              <a:rPr lang="en-US" baseline="0" dirty="0" err="1"/>
              <a:t>ocupi</a:t>
            </a:r>
            <a:r>
              <a:rPr lang="en-US" baseline="0" dirty="0"/>
              <a:t> f </a:t>
            </a:r>
            <a:r>
              <a:rPr lang="en-US" baseline="0" dirty="0" err="1"/>
              <a:t>multa</a:t>
            </a:r>
            <a:r>
              <a:rPr lang="en-US" baseline="0" dirty="0"/>
              <a:t> </a:t>
            </a:r>
            <a:r>
              <a:rPr lang="en-US" baseline="0" dirty="0" err="1"/>
              <a:t>memorie</a:t>
            </a:r>
            <a:r>
              <a:rPr lang="en-US" baseline="0" dirty="0"/>
              <a:t>.</a:t>
            </a:r>
          </a:p>
          <a:p>
            <a:r>
              <a:rPr lang="en-US" baseline="0" dirty="0" err="1"/>
              <a:t>Daca</a:t>
            </a:r>
            <a:r>
              <a:rPr lang="en-US" baseline="0" dirty="0"/>
              <a:t> nu </a:t>
            </a:r>
            <a:r>
              <a:rPr lang="en-US" baseline="0" dirty="0" err="1"/>
              <a:t>poti</a:t>
            </a:r>
            <a:r>
              <a:rPr lang="en-US" baseline="0" dirty="0"/>
              <a:t> </a:t>
            </a:r>
            <a:r>
              <a:rPr lang="en-US" baseline="0" dirty="0" err="1"/>
              <a:t>altfel</a:t>
            </a:r>
            <a:r>
              <a:rPr lang="en-US" baseline="0" dirty="0"/>
              <a:t>, </a:t>
            </a:r>
            <a:r>
              <a:rPr lang="en-US" baseline="0" dirty="0" err="1"/>
              <a:t>redu</a:t>
            </a:r>
            <a:r>
              <a:rPr lang="en-US" baseline="0" dirty="0"/>
              <a:t> input-</a:t>
            </a:r>
            <a:r>
              <a:rPr lang="en-US" baseline="0" dirty="0" err="1"/>
              <a:t>ul</a:t>
            </a:r>
            <a:r>
              <a:rPr lang="en-US" baseline="0" dirty="0"/>
              <a:t> la </a:t>
            </a:r>
            <a:r>
              <a:rPr lang="en-US" baseline="0" dirty="0" err="1"/>
              <a:t>inceput</a:t>
            </a:r>
            <a:r>
              <a:rPr lang="en-US" baseline="0" dirty="0"/>
              <a:t> </a:t>
            </a:r>
            <a:r>
              <a:rPr lang="en-US" baseline="0" dirty="0" err="1"/>
              <a:t>folosind</a:t>
            </a:r>
            <a:r>
              <a:rPr lang="en-US" baseline="0" dirty="0"/>
              <a:t> stride2 </a:t>
            </a:r>
            <a:r>
              <a:rPr lang="en-US" baseline="0" dirty="0" err="1"/>
              <a:t>si</a:t>
            </a:r>
            <a:r>
              <a:rPr lang="en-US" baseline="0" dirty="0"/>
              <a:t> f=7x7</a:t>
            </a:r>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69</a:t>
            </a:fld>
            <a:endParaRPr lang="en-US"/>
          </a:p>
        </p:txBody>
      </p:sp>
    </p:spTree>
    <p:extLst>
      <p:ext uri="{BB962C8B-B14F-4D97-AF65-F5344CB8AC3E}">
        <p14:creationId xmlns:p14="http://schemas.microsoft.com/office/powerpoint/2010/main" val="3635717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9A98E-3086-A356-82F8-6B8957F697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0F6932-F6F1-498E-4DC4-0AB2F2745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B5057-21FF-1606-D947-9BC7D888E127}"/>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4697F78B-512E-73DA-BD3E-CCD8EEDE725E}"/>
              </a:ext>
            </a:extLst>
          </p:cNvPr>
          <p:cNvSpPr>
            <a:spLocks noGrp="1"/>
          </p:cNvSpPr>
          <p:nvPr>
            <p:ph type="sldNum" sz="quarter" idx="10"/>
          </p:nvPr>
        </p:nvSpPr>
        <p:spPr/>
        <p:txBody>
          <a:bodyPr/>
          <a:lstStyle/>
          <a:p>
            <a:fld id="{01F2A70B-78F2-4DCF-B53B-C990D2FAFB8A}" type="slidenum">
              <a:rPr lang="en-US" smtClean="0"/>
              <a:t>70</a:t>
            </a:fld>
            <a:endParaRPr lang="en-US"/>
          </a:p>
        </p:txBody>
      </p:sp>
    </p:spTree>
    <p:extLst>
      <p:ext uri="{BB962C8B-B14F-4D97-AF65-F5344CB8AC3E}">
        <p14:creationId xmlns:p14="http://schemas.microsoft.com/office/powerpoint/2010/main" val="38287876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41C8A-D9A3-0E51-5F66-EE40CA91F8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A74E35-6CC1-B661-DEDB-27FA89A4C9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DB873-1DC0-EC19-DD63-4CAEAE01FD9C}"/>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8EAB1D8C-52AA-CB19-8C25-D1D5DE07C1C0}"/>
              </a:ext>
            </a:extLst>
          </p:cNvPr>
          <p:cNvSpPr>
            <a:spLocks noGrp="1"/>
          </p:cNvSpPr>
          <p:nvPr>
            <p:ph type="sldNum" sz="quarter" idx="10"/>
          </p:nvPr>
        </p:nvSpPr>
        <p:spPr/>
        <p:txBody>
          <a:bodyPr/>
          <a:lstStyle/>
          <a:p>
            <a:fld id="{01F2A70B-78F2-4DCF-B53B-C990D2FAFB8A}" type="slidenum">
              <a:rPr lang="en-US" smtClean="0"/>
              <a:t>71</a:t>
            </a:fld>
            <a:endParaRPr lang="en-US"/>
          </a:p>
        </p:txBody>
      </p:sp>
    </p:spTree>
    <p:extLst>
      <p:ext uri="{BB962C8B-B14F-4D97-AF65-F5344CB8AC3E}">
        <p14:creationId xmlns:p14="http://schemas.microsoft.com/office/powerpoint/2010/main" val="2326735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B1058-8203-B789-E223-82C9000146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5A017A-3EE6-C5FC-10FE-276450F01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51D99-72EB-C3FE-5E52-D938B5F63A75}"/>
              </a:ext>
            </a:extLst>
          </p:cNvPr>
          <p:cNvSpPr>
            <a:spLocks noGrp="1"/>
          </p:cNvSpPr>
          <p:nvPr>
            <p:ph type="body" idx="1"/>
          </p:nvPr>
        </p:nvSpPr>
        <p:spPr/>
        <p:txBody>
          <a:bodyPr/>
          <a:lstStyle/>
          <a:p>
            <a:endParaRPr lang="ro-RO" dirty="0"/>
          </a:p>
        </p:txBody>
      </p:sp>
      <p:sp>
        <p:nvSpPr>
          <p:cNvPr id="4" name="Slide Number Placeholder 3">
            <a:extLst>
              <a:ext uri="{FF2B5EF4-FFF2-40B4-BE49-F238E27FC236}">
                <a16:creationId xmlns:a16="http://schemas.microsoft.com/office/drawing/2014/main" id="{8892C9A6-0377-7460-D21A-24888E1CA821}"/>
              </a:ext>
            </a:extLst>
          </p:cNvPr>
          <p:cNvSpPr>
            <a:spLocks noGrp="1"/>
          </p:cNvSpPr>
          <p:nvPr>
            <p:ph type="sldNum" sz="quarter" idx="10"/>
          </p:nvPr>
        </p:nvSpPr>
        <p:spPr/>
        <p:txBody>
          <a:bodyPr/>
          <a:lstStyle/>
          <a:p>
            <a:fld id="{01F2A70B-78F2-4DCF-B53B-C990D2FAFB8A}" type="slidenum">
              <a:rPr lang="en-US" smtClean="0"/>
              <a:t>72</a:t>
            </a:fld>
            <a:endParaRPr lang="en-US"/>
          </a:p>
        </p:txBody>
      </p:sp>
    </p:spTree>
    <p:extLst>
      <p:ext uri="{BB962C8B-B14F-4D97-AF65-F5344CB8AC3E}">
        <p14:creationId xmlns:p14="http://schemas.microsoft.com/office/powerpoint/2010/main" val="348463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11</a:t>
            </a:fld>
            <a:endParaRPr lang="en-US"/>
          </a:p>
        </p:txBody>
      </p:sp>
    </p:spTree>
    <p:extLst>
      <p:ext uri="{BB962C8B-B14F-4D97-AF65-F5344CB8AC3E}">
        <p14:creationId xmlns:p14="http://schemas.microsoft.com/office/powerpoint/2010/main" val="2686523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01F2A70B-78F2-4DCF-B53B-C990D2FAFB8A}" type="slidenum">
              <a:rPr lang="en-US" smtClean="0"/>
              <a:t>12</a:t>
            </a:fld>
            <a:endParaRPr lang="en-US"/>
          </a:p>
        </p:txBody>
      </p:sp>
    </p:spTree>
    <p:extLst>
      <p:ext uri="{BB962C8B-B14F-4D97-AF65-F5344CB8AC3E}">
        <p14:creationId xmlns:p14="http://schemas.microsoft.com/office/powerpoint/2010/main" val="2498196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14:m>
                  <m:oMath xmlns:m="http://schemas.openxmlformats.org/officeDocument/2006/math">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m:t>
                            </m:r>
                            <m:r>
                              <a:rPr lang="en-US" sz="1200" b="0" i="1" smtClean="0">
                                <a:latin typeface="Cambria Math" panose="02040503050406030204" pitchFamily="18" charset="0"/>
                              </a:rPr>
                              <m:t>𝑁</m:t>
                            </m:r>
                          </m:sub>
                          <m:sup>
                            <m:r>
                              <a:rPr lang="en-US" sz="1200" b="0" i="1" smtClean="0">
                                <a:latin typeface="Cambria Math" panose="02040503050406030204" pitchFamily="18" charset="0"/>
                              </a:rPr>
                              <m:t>+</m:t>
                            </m:r>
                            <m:r>
                              <a:rPr lang="en-US" sz="1200" b="0" i="1" smtClean="0">
                                <a:latin typeface="Cambria Math" panose="02040503050406030204" pitchFamily="18" charset="0"/>
                              </a:rPr>
                              <m:t>𝑁</m:t>
                            </m:r>
                          </m:sup>
                          <m:e>
                            <m:r>
                              <a:rPr lang="en-US" sz="1200" b="0" i="1" smtClean="0">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e>
                        </m:nary>
                      </m:num>
                      <m:den>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m:t>
                            </m:r>
                            <m:r>
                              <a:rPr lang="en-US" sz="1200" b="0" i="1" smtClean="0">
                                <a:latin typeface="Cambria Math" panose="02040503050406030204" pitchFamily="18" charset="0"/>
                              </a:rPr>
                              <m:t>∞</m:t>
                            </m:r>
                          </m:sub>
                          <m:sup>
                            <m:r>
                              <a:rPr lang="en-US" sz="1200" b="0" i="1" smtClean="0">
                                <a:latin typeface="Cambria Math" panose="02040503050406030204" pitchFamily="18" charset="0"/>
                              </a:rPr>
                              <m:t>+∞</m:t>
                            </m:r>
                          </m:sup>
                          <m:e>
                            <m:r>
                              <a:rPr lang="en-US" sz="1200" b="0" i="1" smtClean="0">
                                <a:latin typeface="Cambria Math" panose="02040503050406030204" pitchFamily="18" charset="0"/>
                              </a:rPr>
                              <m:t>𝐺</m:t>
                            </m:r>
                            <m:r>
                              <a:rPr lang="en-US" sz="1200" b="0" i="1" smtClean="0">
                                <a:latin typeface="Cambria Math" panose="02040503050406030204" pitchFamily="18" charset="0"/>
                              </a:rPr>
                              <m:t>(</m:t>
                            </m:r>
                            <m:r>
                              <a:rPr lang="en-US" sz="1200" b="0" i="1" smtClean="0">
                                <a:latin typeface="Cambria Math" panose="02040503050406030204" pitchFamily="18" charset="0"/>
                              </a:rPr>
                              <m:t>𝑥</m:t>
                            </m:r>
                            <m:r>
                              <a:rPr lang="en-US" sz="1200" b="0" i="1" smtClean="0">
                                <a:latin typeface="Cambria Math" panose="02040503050406030204" pitchFamily="18" charset="0"/>
                              </a:rPr>
                              <m:t>)</m:t>
                            </m:r>
                          </m:e>
                        </m:nary>
                      </m:den>
                    </m:f>
                  </m:oMath>
                </a14:m>
                <a:r>
                  <a:rPr lang="en-US" dirty="0"/>
                  <a:t> Normal </a:t>
                </a:r>
                <a:r>
                  <a:rPr lang="en-US" dirty="0" err="1"/>
                  <a:t>asta</a:t>
                </a:r>
                <a:r>
                  <a:rPr lang="en-US" dirty="0"/>
                  <a:t> </a:t>
                </a:r>
                <a:r>
                  <a:rPr lang="en-US" dirty="0" err="1"/>
                  <a:t>ar</a:t>
                </a:r>
                <a:r>
                  <a:rPr lang="en-US" dirty="0"/>
                  <a:t> fi </a:t>
                </a:r>
                <a:r>
                  <a:rPr lang="en-US" dirty="0" err="1"/>
                  <a:t>filtru</a:t>
                </a:r>
                <a:r>
                  <a:rPr lang="en-US" dirty="0"/>
                  <a:t> Gaussian.</a:t>
                </a:r>
                <a:r>
                  <a:rPr lang="en-US" baseline="0" dirty="0"/>
                  <a:t> </a:t>
                </a:r>
                <a:r>
                  <a:rPr lang="en-US" baseline="0" dirty="0" err="1"/>
                  <a:t>Problema</a:t>
                </a:r>
                <a:r>
                  <a:rPr lang="en-US" baseline="0" dirty="0"/>
                  <a:t> e ca </a:t>
                </a:r>
                <a:r>
                  <a:rPr lang="en-US" baseline="0" dirty="0" err="1"/>
                  <a:t>asta</a:t>
                </a:r>
                <a:r>
                  <a:rPr lang="en-US" baseline="0" dirty="0"/>
                  <a:t> merge la </a:t>
                </a:r>
                <a:r>
                  <a:rPr lang="en-US" baseline="0" dirty="0" err="1"/>
                  <a:t>infinut</a:t>
                </a:r>
                <a:r>
                  <a:rPr lang="en-US" baseline="0" dirty="0"/>
                  <a:t>, </a:t>
                </a:r>
                <a:r>
                  <a:rPr lang="en-US" baseline="0" dirty="0" err="1"/>
                  <a:t>dar</a:t>
                </a:r>
                <a:r>
                  <a:rPr lang="en-US" baseline="0" dirty="0"/>
                  <a:t> </a:t>
                </a:r>
                <a:r>
                  <a:rPr lang="en-US" baseline="0" dirty="0" err="1"/>
                  <a:t>putem</a:t>
                </a:r>
                <a:r>
                  <a:rPr lang="en-US" baseline="0" dirty="0"/>
                  <a:t> </a:t>
                </a:r>
                <a:r>
                  <a:rPr lang="en-US" baseline="0" dirty="0" err="1"/>
                  <a:t>luat</a:t>
                </a:r>
                <a:r>
                  <a:rPr lang="en-US" baseline="0" dirty="0"/>
                  <a:t> </a:t>
                </a:r>
                <a:r>
                  <a:rPr lang="en-US" baseline="0" dirty="0" err="1"/>
                  <a:t>doa</a:t>
                </a:r>
                <a:r>
                  <a:rPr lang="en-US" baseline="0" dirty="0"/>
                  <a:t> </a:t>
                </a:r>
                <a:r>
                  <a:rPr lang="en-US" baseline="0" dirty="0" err="1"/>
                  <a:t>ro</a:t>
                </a:r>
                <a:r>
                  <a:rPr lang="en-US" baseline="0" dirty="0"/>
                  <a:t> parte din </a:t>
                </a:r>
                <a:r>
                  <a:rPr lang="en-US" baseline="0" dirty="0" err="1"/>
                  <a:t>elemente</a:t>
                </a:r>
                <a:r>
                  <a:rPr lang="en-US" baseline="0" dirty="0"/>
                  <a:t>, </a:t>
                </a:r>
                <a:r>
                  <a:rPr lang="en-US" baseline="0" dirty="0" err="1"/>
                  <a:t>intrucat</a:t>
                </a:r>
                <a:r>
                  <a:rPr lang="en-US" baseline="0" dirty="0"/>
                  <a:t> </a:t>
                </a:r>
                <a:r>
                  <a:rPr lang="en-US" baseline="0" dirty="0" err="1"/>
                  <a:t>dupa</a:t>
                </a:r>
                <a:r>
                  <a:rPr lang="en-US" baseline="0" dirty="0"/>
                  <a:t> o </a:t>
                </a:r>
                <a:r>
                  <a:rPr lang="en-US" baseline="0" dirty="0" err="1"/>
                  <a:t>buna</a:t>
                </a:r>
                <a:r>
                  <a:rPr lang="en-US" baseline="0" dirty="0"/>
                  <a:t> parte G(x) </a:t>
                </a:r>
                <a:r>
                  <a:rPr lang="en-US" baseline="0" dirty="0" err="1"/>
                  <a:t>este</a:t>
                </a:r>
                <a:r>
                  <a:rPr lang="en-US" baseline="0" dirty="0"/>
                  <a:t> zero. </a:t>
                </a:r>
                <a:r>
                  <a:rPr lang="en-US" baseline="0" dirty="0" err="1"/>
                  <a:t>Problema</a:t>
                </a:r>
                <a:r>
                  <a:rPr lang="en-US" baseline="0" dirty="0"/>
                  <a:t> e ca </a:t>
                </a:r>
                <a:r>
                  <a:rPr lang="en-US" baseline="0" dirty="0" err="1"/>
                  <a:t>daca</a:t>
                </a:r>
                <a:r>
                  <a:rPr lang="en-US" baseline="0" dirty="0"/>
                  <a:t> </a:t>
                </a:r>
                <a:r>
                  <a:rPr lang="en-US" baseline="0" dirty="0" err="1"/>
                  <a:t>aproximam</a:t>
                </a:r>
                <a:r>
                  <a:rPr lang="en-US" baseline="0" dirty="0"/>
                  <a:t> </a:t>
                </a:r>
                <a:r>
                  <a:rPr lang="en-US" baseline="0" dirty="0" err="1"/>
                  <a:t>elementele</a:t>
                </a:r>
                <a:r>
                  <a:rPr lang="en-US" baseline="0" dirty="0"/>
                  <a:t>, media nu </a:t>
                </a:r>
                <a:r>
                  <a:rPr lang="en-US" baseline="0" dirty="0" err="1"/>
                  <a:t>mai</a:t>
                </a:r>
                <a:r>
                  <a:rPr lang="en-US" baseline="0" dirty="0"/>
                  <a:t> da 1. </a:t>
                </a:r>
                <a:r>
                  <a:rPr lang="en-US" baseline="0" dirty="0" err="1"/>
                  <a:t>Iar</a:t>
                </a:r>
                <a:r>
                  <a:rPr lang="en-US" baseline="0" dirty="0"/>
                  <a:t> </a:t>
                </a:r>
                <a:r>
                  <a:rPr lang="en-US" baseline="0" dirty="0" err="1"/>
                  <a:t>asta</a:t>
                </a:r>
                <a:r>
                  <a:rPr lang="en-US" baseline="0" dirty="0"/>
                  <a:t> </a:t>
                </a:r>
                <a:r>
                  <a:rPr lang="en-US" baseline="0" dirty="0" err="1"/>
                  <a:t>inseamna</a:t>
                </a:r>
                <a:r>
                  <a:rPr lang="en-US" baseline="0" dirty="0"/>
                  <a:t> de </a:t>
                </a:r>
                <a:r>
                  <a:rPr lang="en-US" baseline="0" dirty="0" err="1"/>
                  <a:t>fapt</a:t>
                </a:r>
                <a:r>
                  <a:rPr lang="en-US" baseline="0" dirty="0"/>
                  <a:t> ca </a:t>
                </a:r>
                <a:r>
                  <a:rPr lang="en-US" baseline="0" dirty="0" err="1"/>
                  <a:t>renuntam</a:t>
                </a:r>
                <a:r>
                  <a:rPr lang="en-US" baseline="0" dirty="0"/>
                  <a:t> la o </a:t>
                </a:r>
                <a:r>
                  <a:rPr lang="en-US" baseline="0" dirty="0" err="1"/>
                  <a:t>aprte</a:t>
                </a:r>
                <a:r>
                  <a:rPr lang="en-US" baseline="0" dirty="0"/>
                  <a:t> din informative. (</a:t>
                </a:r>
                <a:r>
                  <a:rPr lang="en-US" baseline="0" dirty="0" err="1"/>
                  <a:t>adica</a:t>
                </a:r>
                <a:r>
                  <a:rPr lang="en-US" baseline="0" dirty="0"/>
                  <a:t> </a:t>
                </a:r>
                <a:r>
                  <a:rPr lang="en-US" baseline="0" dirty="0" err="1"/>
                  <a:t>facem</a:t>
                </a:r>
                <a:r>
                  <a:rPr lang="en-US" baseline="0" dirty="0"/>
                  <a:t> </a:t>
                </a:r>
                <a:r>
                  <a:rPr lang="en-US" baseline="0" dirty="0" err="1"/>
                  <a:t>imaginea</a:t>
                </a:r>
                <a:r>
                  <a:rPr lang="en-US" baseline="0" dirty="0"/>
                  <a:t> </a:t>
                </a:r>
                <a:r>
                  <a:rPr lang="en-US" baseline="0" dirty="0" err="1"/>
                  <a:t>mai</a:t>
                </a:r>
                <a:r>
                  <a:rPr lang="en-US" baseline="0" dirty="0"/>
                  <a:t> alba). Solutia </a:t>
                </a:r>
                <a:r>
                  <a:rPr lang="en-US" baseline="0" dirty="0" err="1"/>
                  <a:t>este</a:t>
                </a:r>
                <a:r>
                  <a:rPr lang="en-US" baseline="0" dirty="0"/>
                  <a:t> </a:t>
                </a:r>
                <a:r>
                  <a:rPr lang="en-US" baseline="0" dirty="0" err="1"/>
                  <a:t>sa</a:t>
                </a:r>
                <a:r>
                  <a:rPr lang="en-US" baseline="0" dirty="0"/>
                  <a:t> </a:t>
                </a:r>
                <a:r>
                  <a:rPr lang="en-US" baseline="0" dirty="0" err="1"/>
                  <a:t>aproximam</a:t>
                </a:r>
                <a:r>
                  <a:rPr lang="en-US" baseline="0" dirty="0"/>
                  <a:t> </a:t>
                </a:r>
                <a:r>
                  <a:rPr lang="en-US" baseline="0" dirty="0" err="1"/>
                  <a:t>doar</a:t>
                </a:r>
                <a:r>
                  <a:rPr lang="en-US" baseline="0" dirty="0"/>
                  <a:t> </a:t>
                </a:r>
                <a:r>
                  <a:rPr lang="en-US" baseline="0" dirty="0" err="1"/>
                  <a:t>pe</a:t>
                </a:r>
                <a:r>
                  <a:rPr lang="en-US" baseline="0" dirty="0"/>
                  <a:t> o </a:t>
                </a:r>
                <a:r>
                  <a:rPr lang="en-US" baseline="0" dirty="0" err="1"/>
                  <a:t>anumita</a:t>
                </a:r>
                <a:r>
                  <a:rPr lang="en-US" baseline="0" dirty="0"/>
                  <a:t> zona</a:t>
                </a:r>
                <a:endParaRPr lang="ro-RO" dirty="0"/>
              </a:p>
            </p:txBody>
          </p:sp>
        </mc:Choice>
        <mc:Fallback xmlns="">
          <p:sp>
            <p:nvSpPr>
              <p:cNvPr id="3" name="Notes Placeholder 2"/>
              <p:cNvSpPr>
                <a:spLocks noGrp="1"/>
              </p:cNvSpPr>
              <p:nvPr>
                <p:ph type="body" idx="1"/>
              </p:nvPr>
            </p:nvSpPr>
            <p:spPr/>
            <p:txBody>
              <a:bodyPr/>
              <a:lstStyle/>
              <a:p>
                <a:r>
                  <a:rPr lang="en-US" sz="1200" b="0" i="0" smtClean="0">
                    <a:latin typeface="Cambria Math" panose="02040503050406030204" pitchFamily="18" charset="0"/>
                  </a:rPr>
                  <a:t>=</a:t>
                </a:r>
                <a:r>
                  <a:rPr lang="en-US" sz="1200" b="0" i="0" smtClean="0">
                    <a:latin typeface="Cambria Math" panose="02040503050406030204" pitchFamily="18" charset="0"/>
                  </a:rPr>
                  <a:t>(</a:t>
                </a:r>
                <a:r>
                  <a:rPr lang="en-US" sz="1200" b="0" i="0" smtClean="0">
                    <a:latin typeface="Cambria Math" panose="02040503050406030204" pitchFamily="18" charset="0"/>
                  </a:rPr>
                  <a:t>∑_(</a:t>
                </a:r>
                <a:r>
                  <a:rPr lang="en-US" sz="1200" b="0" i="0" smtClean="0">
                    <a:latin typeface="Cambria Math" panose="02040503050406030204" pitchFamily="18" charset="0"/>
                  </a:rPr>
                  <a:t>−𝑁</a:t>
                </a:r>
                <a:r>
                  <a:rPr lang="en-US" sz="1200" b="0" i="0" smtClean="0">
                    <a:latin typeface="Cambria Math" panose="02040503050406030204" pitchFamily="18" charset="0"/>
                  </a:rPr>
                  <a:t>)^(</a:t>
                </a:r>
                <a:r>
                  <a:rPr lang="en-US" sz="1200" b="0" i="0" smtClean="0">
                    <a:latin typeface="Cambria Math" panose="02040503050406030204" pitchFamily="18" charset="0"/>
                  </a:rPr>
                  <a:t>+𝑁)▒〖𝐺(𝑥)〗)/(∑_(−</a:t>
                </a:r>
                <a:r>
                  <a:rPr lang="en-US" sz="1200" b="0" i="0" smtClean="0">
                    <a:latin typeface="Cambria Math" panose="02040503050406030204" pitchFamily="18" charset="0"/>
                  </a:rPr>
                  <a:t>∞)^(</a:t>
                </a:r>
                <a:r>
                  <a:rPr lang="en-US" sz="1200" b="0" i="0" smtClean="0">
                    <a:latin typeface="Cambria Math" panose="02040503050406030204" pitchFamily="18" charset="0"/>
                  </a:rPr>
                  <a:t>+</a:t>
                </a:r>
                <a:r>
                  <a:rPr lang="en-US" sz="1200" b="0" i="0" smtClean="0">
                    <a:latin typeface="Cambria Math" panose="02040503050406030204" pitchFamily="18" charset="0"/>
                  </a:rPr>
                  <a:t>∞)▒〖</a:t>
                </a:r>
                <a:r>
                  <a:rPr lang="en-US" sz="1200" b="0" i="0" smtClean="0">
                    <a:latin typeface="Cambria Math" panose="02040503050406030204" pitchFamily="18" charset="0"/>
                  </a:rPr>
                  <a:t>𝐺(𝑥)〗)</a:t>
                </a:r>
                <a:r>
                  <a:rPr lang="en-US" dirty="0" smtClean="0"/>
                  <a:t> Normal </a:t>
                </a:r>
                <a:r>
                  <a:rPr lang="en-US" dirty="0" err="1" smtClean="0"/>
                  <a:t>asta</a:t>
                </a:r>
                <a:r>
                  <a:rPr lang="en-US" dirty="0" smtClean="0"/>
                  <a:t> </a:t>
                </a:r>
                <a:r>
                  <a:rPr lang="en-US" dirty="0" err="1" smtClean="0"/>
                  <a:t>ar</a:t>
                </a:r>
                <a:r>
                  <a:rPr lang="en-US" dirty="0" smtClean="0"/>
                  <a:t> fi </a:t>
                </a:r>
                <a:r>
                  <a:rPr lang="en-US" dirty="0" err="1" smtClean="0"/>
                  <a:t>filtru</a:t>
                </a:r>
                <a:r>
                  <a:rPr lang="en-US" dirty="0" smtClean="0"/>
                  <a:t> Gaussian.</a:t>
                </a:r>
                <a:r>
                  <a:rPr lang="en-US" baseline="0" dirty="0" smtClean="0"/>
                  <a:t> </a:t>
                </a:r>
                <a:r>
                  <a:rPr lang="en-US" baseline="0" dirty="0" err="1" smtClean="0"/>
                  <a:t>Problema</a:t>
                </a:r>
                <a:r>
                  <a:rPr lang="en-US" baseline="0" dirty="0" smtClean="0"/>
                  <a:t> e ca </a:t>
                </a:r>
                <a:r>
                  <a:rPr lang="en-US" baseline="0" dirty="0" err="1" smtClean="0"/>
                  <a:t>asta</a:t>
                </a:r>
                <a:r>
                  <a:rPr lang="en-US" baseline="0" dirty="0" smtClean="0"/>
                  <a:t> merge la </a:t>
                </a:r>
                <a:r>
                  <a:rPr lang="en-US" baseline="0" dirty="0" err="1" smtClean="0"/>
                  <a:t>infinut</a:t>
                </a:r>
                <a:r>
                  <a:rPr lang="en-US" baseline="0" dirty="0" smtClean="0"/>
                  <a:t>, </a:t>
                </a:r>
                <a:r>
                  <a:rPr lang="en-US" baseline="0" dirty="0" err="1" smtClean="0"/>
                  <a:t>dar</a:t>
                </a:r>
                <a:r>
                  <a:rPr lang="en-US" baseline="0" dirty="0" smtClean="0"/>
                  <a:t> </a:t>
                </a:r>
                <a:r>
                  <a:rPr lang="en-US" baseline="0" dirty="0" err="1" smtClean="0"/>
                  <a:t>putem</a:t>
                </a:r>
                <a:r>
                  <a:rPr lang="en-US" baseline="0" dirty="0" smtClean="0"/>
                  <a:t> </a:t>
                </a:r>
                <a:r>
                  <a:rPr lang="en-US" baseline="0" dirty="0" err="1" smtClean="0"/>
                  <a:t>luat</a:t>
                </a:r>
                <a:r>
                  <a:rPr lang="en-US" baseline="0" dirty="0" smtClean="0"/>
                  <a:t> </a:t>
                </a:r>
                <a:r>
                  <a:rPr lang="en-US" baseline="0" dirty="0" err="1" smtClean="0"/>
                  <a:t>doa</a:t>
                </a:r>
                <a:r>
                  <a:rPr lang="en-US" baseline="0" dirty="0" smtClean="0"/>
                  <a:t> </a:t>
                </a:r>
                <a:r>
                  <a:rPr lang="en-US" baseline="0" dirty="0" err="1" smtClean="0"/>
                  <a:t>ro</a:t>
                </a:r>
                <a:r>
                  <a:rPr lang="en-US" baseline="0" dirty="0" smtClean="0"/>
                  <a:t> parte din </a:t>
                </a:r>
                <a:r>
                  <a:rPr lang="en-US" baseline="0" dirty="0" err="1" smtClean="0"/>
                  <a:t>elemente</a:t>
                </a:r>
                <a:r>
                  <a:rPr lang="en-US" baseline="0" dirty="0" smtClean="0"/>
                  <a:t>, </a:t>
                </a:r>
                <a:r>
                  <a:rPr lang="en-US" baseline="0" dirty="0" err="1" smtClean="0"/>
                  <a:t>intrucat</a:t>
                </a:r>
                <a:r>
                  <a:rPr lang="en-US" baseline="0" dirty="0" smtClean="0"/>
                  <a:t> </a:t>
                </a:r>
                <a:r>
                  <a:rPr lang="en-US" baseline="0" dirty="0" err="1" smtClean="0"/>
                  <a:t>dupa</a:t>
                </a:r>
                <a:r>
                  <a:rPr lang="en-US" baseline="0" dirty="0" smtClean="0"/>
                  <a:t> o </a:t>
                </a:r>
                <a:r>
                  <a:rPr lang="en-US" baseline="0" dirty="0" err="1" smtClean="0"/>
                  <a:t>buna</a:t>
                </a:r>
                <a:r>
                  <a:rPr lang="en-US" baseline="0" dirty="0" smtClean="0"/>
                  <a:t> parte G(x) </a:t>
                </a:r>
                <a:r>
                  <a:rPr lang="en-US" baseline="0" dirty="0" err="1" smtClean="0"/>
                  <a:t>este</a:t>
                </a:r>
                <a:r>
                  <a:rPr lang="en-US" baseline="0" dirty="0" smtClean="0"/>
                  <a:t> zero. </a:t>
                </a:r>
                <a:r>
                  <a:rPr lang="en-US" baseline="0" dirty="0" err="1" smtClean="0"/>
                  <a:t>Problema</a:t>
                </a:r>
                <a:r>
                  <a:rPr lang="en-US" baseline="0" dirty="0" smtClean="0"/>
                  <a:t> e ca </a:t>
                </a:r>
                <a:r>
                  <a:rPr lang="en-US" baseline="0" dirty="0" err="1" smtClean="0"/>
                  <a:t>daca</a:t>
                </a:r>
                <a:r>
                  <a:rPr lang="en-US" baseline="0" dirty="0" smtClean="0"/>
                  <a:t> </a:t>
                </a:r>
                <a:r>
                  <a:rPr lang="en-US" baseline="0" dirty="0" err="1" smtClean="0"/>
                  <a:t>aproximam</a:t>
                </a:r>
                <a:r>
                  <a:rPr lang="en-US" baseline="0" dirty="0" smtClean="0"/>
                  <a:t> </a:t>
                </a:r>
                <a:r>
                  <a:rPr lang="en-US" baseline="0" dirty="0" err="1" smtClean="0"/>
                  <a:t>elementele</a:t>
                </a:r>
                <a:r>
                  <a:rPr lang="en-US" baseline="0" dirty="0" smtClean="0"/>
                  <a:t>, media nu </a:t>
                </a:r>
                <a:r>
                  <a:rPr lang="en-US" baseline="0" dirty="0" err="1" smtClean="0"/>
                  <a:t>mai</a:t>
                </a:r>
                <a:r>
                  <a:rPr lang="en-US" baseline="0" dirty="0" smtClean="0"/>
                  <a:t> da 1. </a:t>
                </a:r>
                <a:r>
                  <a:rPr lang="en-US" baseline="0" dirty="0" err="1" smtClean="0"/>
                  <a:t>Iar</a:t>
                </a:r>
                <a:r>
                  <a:rPr lang="en-US" baseline="0" dirty="0" smtClean="0"/>
                  <a:t> </a:t>
                </a:r>
                <a:r>
                  <a:rPr lang="en-US" baseline="0" dirty="0" err="1" smtClean="0"/>
                  <a:t>asta</a:t>
                </a:r>
                <a:r>
                  <a:rPr lang="en-US" baseline="0" dirty="0" smtClean="0"/>
                  <a:t> </a:t>
                </a:r>
                <a:r>
                  <a:rPr lang="en-US" baseline="0" dirty="0" err="1" smtClean="0"/>
                  <a:t>inseamna</a:t>
                </a:r>
                <a:r>
                  <a:rPr lang="en-US" baseline="0" dirty="0" smtClean="0"/>
                  <a:t> de </a:t>
                </a:r>
                <a:r>
                  <a:rPr lang="en-US" baseline="0" dirty="0" err="1" smtClean="0"/>
                  <a:t>fapt</a:t>
                </a:r>
                <a:r>
                  <a:rPr lang="en-US" baseline="0" dirty="0" smtClean="0"/>
                  <a:t> ca </a:t>
                </a:r>
                <a:r>
                  <a:rPr lang="en-US" baseline="0" dirty="0" err="1" smtClean="0"/>
                  <a:t>renuntam</a:t>
                </a:r>
                <a:r>
                  <a:rPr lang="en-US" baseline="0" dirty="0" smtClean="0"/>
                  <a:t> la o </a:t>
                </a:r>
                <a:r>
                  <a:rPr lang="en-US" baseline="0" dirty="0" err="1" smtClean="0"/>
                  <a:t>aprte</a:t>
                </a:r>
                <a:r>
                  <a:rPr lang="en-US" baseline="0" dirty="0" smtClean="0"/>
                  <a:t> din informative. (</a:t>
                </a:r>
                <a:r>
                  <a:rPr lang="en-US" baseline="0" dirty="0" err="1" smtClean="0"/>
                  <a:t>adica</a:t>
                </a:r>
                <a:r>
                  <a:rPr lang="en-US" baseline="0" dirty="0" smtClean="0"/>
                  <a:t> </a:t>
                </a:r>
                <a:r>
                  <a:rPr lang="en-US" baseline="0" dirty="0" err="1" smtClean="0"/>
                  <a:t>facem</a:t>
                </a:r>
                <a:r>
                  <a:rPr lang="en-US" baseline="0" dirty="0" smtClean="0"/>
                  <a:t> </a:t>
                </a:r>
                <a:r>
                  <a:rPr lang="en-US" baseline="0" dirty="0" err="1" smtClean="0"/>
                  <a:t>imaginea</a:t>
                </a:r>
                <a:r>
                  <a:rPr lang="en-US" baseline="0" dirty="0" smtClean="0"/>
                  <a:t> </a:t>
                </a:r>
                <a:r>
                  <a:rPr lang="en-US" baseline="0" dirty="0" err="1" smtClean="0"/>
                  <a:t>mai</a:t>
                </a:r>
                <a:r>
                  <a:rPr lang="en-US" baseline="0" dirty="0" smtClean="0"/>
                  <a:t> alba). Solutia </a:t>
                </a:r>
                <a:r>
                  <a:rPr lang="en-US" baseline="0" dirty="0" err="1" smtClean="0"/>
                  <a:t>este</a:t>
                </a:r>
                <a:r>
                  <a:rPr lang="en-US" baseline="0" dirty="0" smtClean="0"/>
                  <a:t> </a:t>
                </a:r>
                <a:r>
                  <a:rPr lang="en-US" baseline="0" dirty="0" err="1" smtClean="0"/>
                  <a:t>sa</a:t>
                </a:r>
                <a:r>
                  <a:rPr lang="en-US" baseline="0" dirty="0" smtClean="0"/>
                  <a:t> </a:t>
                </a:r>
                <a:r>
                  <a:rPr lang="en-US" baseline="0" dirty="0" err="1" smtClean="0"/>
                  <a:t>aproximam</a:t>
                </a:r>
                <a:r>
                  <a:rPr lang="en-US" baseline="0" dirty="0" smtClean="0"/>
                  <a:t> </a:t>
                </a:r>
                <a:r>
                  <a:rPr lang="en-US" baseline="0" dirty="0" err="1" smtClean="0"/>
                  <a:t>doar</a:t>
                </a:r>
                <a:r>
                  <a:rPr lang="en-US" baseline="0" dirty="0" smtClean="0"/>
                  <a:t> </a:t>
                </a:r>
                <a:r>
                  <a:rPr lang="en-US" baseline="0" dirty="0" err="1" smtClean="0"/>
                  <a:t>pe</a:t>
                </a:r>
                <a:r>
                  <a:rPr lang="en-US" baseline="0" dirty="0" smtClean="0"/>
                  <a:t> o </a:t>
                </a:r>
                <a:r>
                  <a:rPr lang="en-US" baseline="0" dirty="0" err="1" smtClean="0"/>
                  <a:t>anumita</a:t>
                </a:r>
                <a:r>
                  <a:rPr lang="en-US" baseline="0" dirty="0" smtClean="0"/>
                  <a:t> zona</a:t>
                </a:r>
                <a:endParaRPr lang="ro-RO" dirty="0"/>
              </a:p>
            </p:txBody>
          </p:sp>
        </mc:Fallback>
      </mc:AlternateContent>
      <p:sp>
        <p:nvSpPr>
          <p:cNvPr id="4" name="Slide Number Placeholder 3"/>
          <p:cNvSpPr>
            <a:spLocks noGrp="1"/>
          </p:cNvSpPr>
          <p:nvPr>
            <p:ph type="sldNum" sz="quarter" idx="10"/>
          </p:nvPr>
        </p:nvSpPr>
        <p:spPr/>
        <p:txBody>
          <a:bodyPr/>
          <a:lstStyle/>
          <a:p>
            <a:fld id="{01F2A70B-78F2-4DCF-B53B-C990D2FAFB8A}" type="slidenum">
              <a:rPr lang="en-US" smtClean="0"/>
              <a:t>13</a:t>
            </a:fld>
            <a:endParaRPr lang="en-US"/>
          </a:p>
        </p:txBody>
      </p:sp>
    </p:spTree>
    <p:extLst>
      <p:ext uri="{BB962C8B-B14F-4D97-AF65-F5344CB8AC3E}">
        <p14:creationId xmlns:p14="http://schemas.microsoft.com/office/powerpoint/2010/main" val="693955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56" name="line"/>
          <p:cNvGrpSpPr/>
          <p:nvPr/>
        </p:nvGrpSpPr>
        <p:grpSpPr bwMode="invGray">
          <a:xfrm>
            <a:off x="1584896" y="4724400"/>
            <a:ext cx="8631936" cy="64008"/>
            <a:chOff x="-4110038" y="2703513"/>
            <a:chExt cx="17394239" cy="160336"/>
          </a:xfrm>
          <a:solidFill>
            <a:schemeClr val="tx2"/>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spTree>
    <p:extLst>
      <p:ext uri="{BB962C8B-B14F-4D97-AF65-F5344CB8AC3E}">
        <p14:creationId xmlns:p14="http://schemas.microsoft.com/office/powerpoint/2010/main" val="2785518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line"/>
          <p:cNvGrpSpPr/>
          <p:nvPr/>
        </p:nvGrpSpPr>
        <p:grpSpPr bwMode="invGray">
          <a:xfrm>
            <a:off x="1522413" y="1514475"/>
            <a:ext cx="10569575" cy="64008"/>
            <a:chOff x="1522413" y="1514475"/>
            <a:chExt cx="10569575" cy="64008"/>
          </a:xfrm>
          <a:solidFill>
            <a:schemeClr val="tx2"/>
          </a:solidFill>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3416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line"/>
          <p:cNvGrpSpPr/>
          <p:nvPr/>
        </p:nvGrpSpPr>
        <p:grpSpPr bwMode="invGray">
          <a:xfrm rot="5400000">
            <a:off x="6864412" y="3472598"/>
            <a:ext cx="6492240" cy="64008"/>
            <a:chOff x="1522413" y="1514475"/>
            <a:chExt cx="10569575" cy="64008"/>
          </a:xfrm>
          <a:solidFill>
            <a:schemeClr val="tx2"/>
          </a:solidFill>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Vertical Text Placeholder 2"/>
          <p:cNvSpPr>
            <a:spLocks noGrp="1"/>
          </p:cNvSpPr>
          <p:nvPr>
            <p:ph type="body" orient="vert" idx="1"/>
          </p:nvPr>
        </p:nvSpPr>
        <p:spPr>
          <a:xfrm>
            <a:off x="608012" y="277813"/>
            <a:ext cx="9144001" cy="5898573"/>
          </a:xfrm>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spTree>
    <p:extLst>
      <p:ext uri="{BB962C8B-B14F-4D97-AF65-F5344CB8AC3E}">
        <p14:creationId xmlns:p14="http://schemas.microsoft.com/office/powerpoint/2010/main" val="135855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67" name="line"/>
          <p:cNvGrpSpPr/>
          <p:nvPr/>
        </p:nvGrpSpPr>
        <p:grpSpPr bwMode="invGray">
          <a:xfrm>
            <a:off x="1522413" y="1514475"/>
            <a:ext cx="10569575" cy="64008"/>
            <a:chOff x="1522413" y="1514475"/>
            <a:chExt cx="10569575" cy="64008"/>
          </a:xfrm>
          <a:solidFill>
            <a:schemeClr val="tx2"/>
          </a:solidFill>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308576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255" name="line"/>
          <p:cNvGrpSpPr/>
          <p:nvPr/>
        </p:nvGrpSpPr>
        <p:grpSpPr bwMode="invGray">
          <a:xfrm>
            <a:off x="1584896" y="4724400"/>
            <a:ext cx="8631936" cy="64008"/>
            <a:chOff x="-4110038" y="2703513"/>
            <a:chExt cx="17394239" cy="160336"/>
          </a:xfrm>
          <a:solidFill>
            <a:schemeClr val="tx2"/>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4" name="Date Placeholder 3"/>
          <p:cNvSpPr>
            <a:spLocks noGrp="1"/>
          </p:cNvSpPr>
          <p:nvPr>
            <p:ph type="dt" sz="half" idx="10"/>
          </p:nvPr>
        </p:nvSpPr>
        <p:spPr/>
        <p:txBody>
          <a:bodyPr/>
          <a:lstStyle/>
          <a:p>
            <a:fld id="{9AFE8FB1-0A7A-443E-AAF7-31D4FA1AA312}" type="datetimeFigureOut">
              <a:rPr lang="en-US" smtClean="0"/>
              <a:t>12/12/25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BA54BD-C84D-46CE-8B72-31BFB26ABA43}" type="slidenum">
              <a:rPr lang="en-US" smtClean="0"/>
              <a:t>‹#›</a:t>
            </a:fld>
            <a:endParaRPr lang="en-US"/>
          </a:p>
        </p:txBody>
      </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spTree>
    <p:extLst>
      <p:ext uri="{BB962C8B-B14F-4D97-AF65-F5344CB8AC3E}">
        <p14:creationId xmlns:p14="http://schemas.microsoft.com/office/powerpoint/2010/main" val="124563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158" name="line"/>
          <p:cNvGrpSpPr/>
          <p:nvPr/>
        </p:nvGrpSpPr>
        <p:grpSpPr bwMode="invGray">
          <a:xfrm>
            <a:off x="1522413" y="1514475"/>
            <a:ext cx="10569575" cy="64008"/>
            <a:chOff x="1522413" y="1514475"/>
            <a:chExt cx="10569575" cy="64008"/>
          </a:xfrm>
          <a:solidFill>
            <a:schemeClr val="tx2"/>
          </a:solidFill>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5" name="Date Placeholder 4"/>
          <p:cNvSpPr>
            <a:spLocks noGrp="1"/>
          </p:cNvSpPr>
          <p:nvPr>
            <p:ph type="dt" sz="half" idx="10"/>
          </p:nvPr>
        </p:nvSpPr>
        <p:spPr/>
        <p:txBody>
          <a:bodyPr/>
          <a:lstStyle/>
          <a:p>
            <a:fld id="{9AFE8FB1-0A7A-443E-AAF7-31D4FA1AA312}" type="datetimeFigureOut">
              <a:rPr lang="en-US" smtClean="0"/>
              <a:t>12/12/25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spTree>
    <p:extLst>
      <p:ext uri="{BB962C8B-B14F-4D97-AF65-F5344CB8AC3E}">
        <p14:creationId xmlns:p14="http://schemas.microsoft.com/office/powerpoint/2010/main" val="296596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60" name="line"/>
          <p:cNvGrpSpPr/>
          <p:nvPr/>
        </p:nvGrpSpPr>
        <p:grpSpPr bwMode="invGray">
          <a:xfrm>
            <a:off x="1522413" y="1514475"/>
            <a:ext cx="10569575" cy="64008"/>
            <a:chOff x="1522413" y="1514475"/>
            <a:chExt cx="10569575" cy="64008"/>
          </a:xfrm>
          <a:solidFill>
            <a:schemeClr val="tx2"/>
          </a:solidFill>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7" name="Date Placeholder 6"/>
          <p:cNvSpPr>
            <a:spLocks noGrp="1"/>
          </p:cNvSpPr>
          <p:nvPr>
            <p:ph type="dt" sz="half" idx="10"/>
          </p:nvPr>
        </p:nvSpPr>
        <p:spPr/>
        <p:txBody>
          <a:bodyPr/>
          <a:lstStyle/>
          <a:p>
            <a:fld id="{9AFE8FB1-0A7A-443E-AAF7-31D4FA1AA312}" type="datetimeFigureOut">
              <a:rPr lang="en-US" smtClean="0"/>
              <a:t>12/12/25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BA54BD-C84D-46CE-8B72-31BFB26ABA43}" type="slidenum">
              <a:rPr lang="en-US" smtClean="0"/>
              <a:t>‹#›</a:t>
            </a:fld>
            <a:endParaRPr lang="en-US"/>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spTree>
    <p:extLst>
      <p:ext uri="{BB962C8B-B14F-4D97-AF65-F5344CB8AC3E}">
        <p14:creationId xmlns:p14="http://schemas.microsoft.com/office/powerpoint/2010/main" val="23074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56" name="line"/>
          <p:cNvGrpSpPr/>
          <p:nvPr/>
        </p:nvGrpSpPr>
        <p:grpSpPr bwMode="invGray">
          <a:xfrm>
            <a:off x="1522413" y="1514475"/>
            <a:ext cx="10569575" cy="64008"/>
            <a:chOff x="1522413" y="1514475"/>
            <a:chExt cx="10569575" cy="64008"/>
          </a:xfrm>
          <a:solidFill>
            <a:schemeClr val="tx2"/>
          </a:solidFill>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Date Placeholder 2"/>
          <p:cNvSpPr>
            <a:spLocks noGrp="1"/>
          </p:cNvSpPr>
          <p:nvPr>
            <p:ph type="dt" sz="half" idx="10"/>
          </p:nvPr>
        </p:nvSpPr>
        <p:spPr/>
        <p:txBody>
          <a:bodyPr/>
          <a:lstStyle/>
          <a:p>
            <a:fld id="{9AFE8FB1-0A7A-443E-AAF7-31D4FA1AA312}" type="datetimeFigureOut">
              <a:rPr lang="en-US" smtClean="0"/>
              <a:t>12/12/25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BA54BD-C84D-46CE-8B72-31BFB26ABA43}" type="slidenum">
              <a:rPr lang="en-US" smtClean="0"/>
              <a:t>‹#›</a:t>
            </a:fld>
            <a:endParaRPr lang="en-US"/>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29579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FE8FB1-0A7A-443E-AAF7-31D4FA1AA312}" type="datetimeFigureOut">
              <a:rPr lang="en-US" smtClean="0"/>
              <a:t>12/12/25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BA54BD-C84D-46CE-8B72-31BFB26ABA43}" type="slidenum">
              <a:rPr lang="en-US" smtClean="0"/>
              <a:t>‹#›</a:t>
            </a:fld>
            <a:endParaRPr lang="en-US"/>
          </a:p>
        </p:txBody>
      </p:sp>
    </p:spTree>
    <p:extLst>
      <p:ext uri="{BB962C8B-B14F-4D97-AF65-F5344CB8AC3E}">
        <p14:creationId xmlns:p14="http://schemas.microsoft.com/office/powerpoint/2010/main" val="15349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615" name="frame"/>
          <p:cNvGrpSpPr/>
          <p:nvPr/>
        </p:nvGrpSpPr>
        <p:grpSpPr bwMode="invGray">
          <a:xfrm>
            <a:off x="4417839" y="1630821"/>
            <a:ext cx="6291028" cy="4575885"/>
            <a:chOff x="4417839" y="1630821"/>
            <a:chExt cx="6291028" cy="4575885"/>
          </a:xfrm>
          <a:solidFill>
            <a:schemeClr val="tx2"/>
          </a:solidFill>
        </p:grpSpPr>
        <p:grpSp>
          <p:nvGrpSpPr>
            <p:cNvPr id="616" name="Group 615"/>
            <p:cNvGrpSpPr/>
            <p:nvPr/>
          </p:nvGrpSpPr>
          <p:grpSpPr bwMode="invGray">
            <a:xfrm>
              <a:off x="5414491" y="1630821"/>
              <a:ext cx="5294376" cy="4114800"/>
              <a:chOff x="3310555" y="716546"/>
              <a:chExt cx="5294376" cy="4114800"/>
            </a:xfrm>
            <a:grpFill/>
          </p:grpSpPr>
          <p:grpSp>
            <p:nvGrpSpPr>
              <p:cNvPr id="768" name="Group 767"/>
              <p:cNvGrpSpPr/>
              <p:nvPr/>
            </p:nvGrpSpPr>
            <p:grpSpPr bwMode="invGray">
              <a:xfrm flipH="1">
                <a:off x="3310555" y="737968"/>
                <a:ext cx="5294376" cy="54864"/>
                <a:chOff x="1522413" y="1514475"/>
                <a:chExt cx="10569575" cy="64008"/>
              </a:xfrm>
              <a:grp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grp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a:grpFill/>
          </p:grpSpPr>
          <p:grpSp>
            <p:nvGrpSpPr>
              <p:cNvPr id="618" name="Group 617"/>
              <p:cNvGrpSpPr/>
              <p:nvPr/>
            </p:nvGrpSpPr>
            <p:grpSpPr bwMode="invGray">
              <a:xfrm flipH="1">
                <a:off x="3310555" y="737968"/>
                <a:ext cx="5294376" cy="54864"/>
                <a:chOff x="1522413" y="1514475"/>
                <a:chExt cx="10569575" cy="64008"/>
              </a:xfrm>
              <a:grp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grp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125766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614" name="frame"/>
          <p:cNvGrpSpPr/>
          <p:nvPr/>
        </p:nvGrpSpPr>
        <p:grpSpPr bwMode="invGray">
          <a:xfrm flipH="1">
            <a:off x="1447500" y="1630821"/>
            <a:ext cx="6291028" cy="4575885"/>
            <a:chOff x="4417839" y="1630821"/>
            <a:chExt cx="6291028" cy="4575885"/>
          </a:xfrm>
          <a:solidFill>
            <a:schemeClr val="tx2"/>
          </a:solidFill>
        </p:grpSpPr>
        <p:grpSp>
          <p:nvGrpSpPr>
            <p:cNvPr id="615" name="Group 614"/>
            <p:cNvGrpSpPr/>
            <p:nvPr/>
          </p:nvGrpSpPr>
          <p:grpSpPr bwMode="invGray">
            <a:xfrm>
              <a:off x="5414491" y="1630821"/>
              <a:ext cx="5294376" cy="4114800"/>
              <a:chOff x="3310555" y="716546"/>
              <a:chExt cx="5294376" cy="4114800"/>
            </a:xfrm>
            <a:grpFill/>
          </p:grpSpPr>
          <p:grpSp>
            <p:nvGrpSpPr>
              <p:cNvPr id="767" name="Group 766"/>
              <p:cNvGrpSpPr/>
              <p:nvPr/>
            </p:nvGrpSpPr>
            <p:grpSpPr bwMode="invGray">
              <a:xfrm flipH="1">
                <a:off x="3310555" y="737968"/>
                <a:ext cx="5294376" cy="54864"/>
                <a:chOff x="1522413" y="1514475"/>
                <a:chExt cx="10569575" cy="64008"/>
              </a:xfrm>
              <a:grp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grp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a:grpFill/>
          </p:grpSpPr>
          <p:grpSp>
            <p:nvGrpSpPr>
              <p:cNvPr id="617" name="Group 616"/>
              <p:cNvGrpSpPr/>
              <p:nvPr/>
            </p:nvGrpSpPr>
            <p:grpSpPr bwMode="invGray">
              <a:xfrm flipH="1">
                <a:off x="3310555" y="737968"/>
                <a:ext cx="5294376" cy="54864"/>
                <a:chOff x="1522413" y="1514475"/>
                <a:chExt cx="10569575" cy="64008"/>
              </a:xfrm>
              <a:grp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grp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5" name="Date Placeholder 4"/>
          <p:cNvSpPr>
            <a:spLocks noGrp="1"/>
          </p:cNvSpPr>
          <p:nvPr>
            <p:ph type="dt" sz="half" idx="10"/>
          </p:nvPr>
        </p:nvSpPr>
        <p:spPr/>
        <p:txBody>
          <a:bodyPr/>
          <a:lstStyle/>
          <a:p>
            <a:fld id="{9AFE8FB1-0A7A-443E-AAF7-31D4FA1AA312}" type="datetimeFigureOut">
              <a:rPr lang="en-US" smtClean="0"/>
              <a:t>12/12/25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BA54BD-C84D-46CE-8B72-31BFB26ABA43}" type="slidenum">
              <a:rPr lang="en-US" smtClean="0"/>
              <a:t>‹#›</a:t>
            </a:fld>
            <a:endParaRPr lang="en-US"/>
          </a:p>
        </p:txBody>
      </p:sp>
      <p:sp>
        <p:nvSpPr>
          <p:cNvPr id="3" name="Picture Placeholder 2"/>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Tree>
    <p:extLst>
      <p:ext uri="{BB962C8B-B14F-4D97-AF65-F5344CB8AC3E}">
        <p14:creationId xmlns:p14="http://schemas.microsoft.com/office/powerpoint/2010/main" val="220549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000">
                <a:solidFill>
                  <a:schemeClr val="bg1"/>
                </a:solidFill>
              </a:defRPr>
            </a:lvl1pPr>
          </a:lstStyle>
          <a:p>
            <a:fld id="{9AFE8FB1-0A7A-443E-AAF7-31D4FA1AA312}" type="datetimeFigureOut">
              <a:rPr lang="en-US" smtClean="0"/>
              <a:pPr/>
              <a:t>12/12/25</a:t>
            </a:fld>
            <a:endParaRPr lang="en-US"/>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000">
                <a:solidFill>
                  <a:schemeClr val="bg1"/>
                </a:solidFill>
              </a:defRPr>
            </a:lvl1pPr>
          </a:lstStyle>
          <a:p>
            <a:endParaRPr lang="en-US"/>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000">
                <a:solidFill>
                  <a:schemeClr val="bg1"/>
                </a:solidFill>
              </a:defRPr>
            </a:lvl1pPr>
          </a:lstStyle>
          <a:p>
            <a:fld id="{25BA54BD-C84D-46CE-8B72-31BFB26ABA43}" type="slidenum">
              <a:rPr lang="en-US" smtClean="0"/>
              <a:pPr/>
              <a:t>‹#›</a:t>
            </a:fld>
            <a:endParaRPr lang="en-US"/>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8" name="TextBox 7">
            <a:extLst>
              <a:ext uri="{FF2B5EF4-FFF2-40B4-BE49-F238E27FC236}">
                <a16:creationId xmlns:a16="http://schemas.microsoft.com/office/drawing/2014/main" id="{991BA249-7BFC-4D93-CB52-1429616C9450}"/>
              </a:ext>
            </a:extLst>
          </p:cNvPr>
          <p:cNvSpPr txBox="1"/>
          <p:nvPr userDrawn="1">
            <p:extLst>
              <p:ext uri="{1162E1C5-73C7-4A58-AE30-91384D911F3F}">
                <p184:classification xmlns:p184="http://schemas.microsoft.com/office/powerpoint/2018/4/main" val="hdr"/>
              </p:ext>
            </p:extLst>
          </p:nvPr>
        </p:nvSpPr>
        <p:spPr>
          <a:xfrm>
            <a:off x="11233150" y="63500"/>
            <a:ext cx="92075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 Use Only</a:t>
            </a:r>
          </a:p>
        </p:txBody>
      </p:sp>
    </p:spTree>
    <p:extLst>
      <p:ext uri="{BB962C8B-B14F-4D97-AF65-F5344CB8AC3E}">
        <p14:creationId xmlns:p14="http://schemas.microsoft.com/office/powerpoint/2010/main" val="29647144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Clr>
          <a:schemeClr val="tx2"/>
        </a:buClr>
        <a:buSzPct val="80000"/>
        <a:buFont typeface="Wingdings 3" panose="05040102010807070707" pitchFamily="18" charset="2"/>
        <a:buChar char="u"/>
        <a:defRPr sz="2400" kern="1200">
          <a:solidFill>
            <a:schemeClr val="bg1"/>
          </a:solidFill>
          <a:latin typeface="+mn-lt"/>
          <a:ea typeface="+mn-ea"/>
          <a:cs typeface="+mn-cs"/>
        </a:defRPr>
      </a:lvl1pPr>
      <a:lvl2pPr marL="576072" indent="-274320" algn="l" defTabSz="914400" rtl="0" eaLnBrk="1" latinLnBrk="0" hangingPunct="1">
        <a:lnSpc>
          <a:spcPct val="90000"/>
        </a:lnSpc>
        <a:spcBef>
          <a:spcPts val="600"/>
        </a:spcBef>
        <a:buClr>
          <a:schemeClr val="tx2"/>
        </a:buClr>
        <a:buSzPct val="100000"/>
        <a:buFont typeface="Wingdings 3" panose="05040102010807070707" pitchFamily="18" charset="2"/>
        <a:buChar char="u"/>
        <a:defRPr sz="2000" kern="1200">
          <a:solidFill>
            <a:schemeClr val="bg1"/>
          </a:solidFill>
          <a:latin typeface="+mn-lt"/>
          <a:ea typeface="+mn-ea"/>
          <a:cs typeface="+mn-cs"/>
        </a:defRPr>
      </a:lvl2pPr>
      <a:lvl3pPr marL="8046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800" kern="1200">
          <a:solidFill>
            <a:schemeClr val="bg1"/>
          </a:solidFill>
          <a:latin typeface="+mn-lt"/>
          <a:ea typeface="+mn-ea"/>
          <a:cs typeface="+mn-cs"/>
        </a:defRPr>
      </a:lvl3pPr>
      <a:lvl4pPr marL="10332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4pPr>
      <a:lvl5pPr marL="12618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5pPr>
      <a:lvl6pPr marL="14904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6pPr>
      <a:lvl7pPr marL="17190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7pPr>
      <a:lvl8pPr marL="1947672" indent="-228600" algn="l" defTabSz="914400" rtl="0" eaLnBrk="1" latinLnBrk="0" hangingPunct="1">
        <a:lnSpc>
          <a:spcPct val="90000"/>
        </a:lnSpc>
        <a:spcBef>
          <a:spcPts val="600"/>
        </a:spcBef>
        <a:buClr>
          <a:schemeClr val="tx2"/>
        </a:buClr>
        <a:buSzPct val="100000"/>
        <a:buFont typeface="Wingdings 3" panose="05040102010807070707" pitchFamily="18" charset="2"/>
        <a:buChar char="u"/>
        <a:defRPr sz="1600" kern="1200">
          <a:solidFill>
            <a:schemeClr val="bg1"/>
          </a:solidFill>
          <a:latin typeface="+mn-lt"/>
          <a:ea typeface="+mn-ea"/>
          <a:cs typeface="+mn-cs"/>
        </a:defRPr>
      </a:lvl8pPr>
      <a:lvl9pPr marL="2176272" indent="-228600" algn="l" defTabSz="914400" rtl="0" eaLnBrk="1" latinLnBrk="0" hangingPunct="1">
        <a:lnSpc>
          <a:spcPct val="90000"/>
        </a:lnSpc>
        <a:spcBef>
          <a:spcPts val="600"/>
        </a:spcBef>
        <a:buClr>
          <a:schemeClr val="tx2"/>
        </a:buClr>
        <a:buSzPct val="80000"/>
        <a:buFont typeface="Wingdings 3" panose="05040102010807070707" pitchFamily="18" charset="2"/>
        <a:buChar char="u"/>
        <a:defRPr sz="1600" kern="1200">
          <a:solidFill>
            <a:schemeClr val="bg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3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watch?v=Cw5PKV9Rj3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s://arxiv.org/abs/1603.07285"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arxiv.org/abs/1603.07285" TargetMode="External"/><Relationship Id="rId4" Type="http://schemas.openxmlformats.org/officeDocument/2006/relationships/image" Target="../media/image28.gif"/></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abs/1603.07285"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hyperlink" Target="https://arxiv.org/abs/1603.07285"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1.gif"/><Relationship Id="rId4" Type="http://schemas.openxmlformats.org/officeDocument/2006/relationships/hyperlink" Target="https://arxiv.org/abs/1603.07285"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indoml.com/2018/03/07/student-notes-convolutional-neural-networks-cnn-introduction/"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hyperlink" Target="https://indoml.com/2018/03/07/student-notes-convolutional-neural-networks-cnn-introduction/"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docs.python.org/3/library/functions.html#int" TargetMode="External"/><Relationship Id="rId7"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hyperlink" Target="https://docs.python.org/3/library/functions.html#bool" TargetMode="External"/><Relationship Id="rId5" Type="http://schemas.openxmlformats.org/officeDocument/2006/relationships/hyperlink" Target="https://docs.python.org/3/library/stdtypes.html#str" TargetMode="External"/><Relationship Id="rId4" Type="http://schemas.openxmlformats.org/officeDocument/2006/relationships/hyperlink" Target="https://docs.python.org/3/library/stdtypes.html#tuple" TargetMode="External"/></Relationships>
</file>

<file path=ppt/slides/_rels/slide7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docs.python.org/3/library/typing.html#typing.Union" TargetMode="External"/><Relationship Id="rId7" Type="http://schemas.openxmlformats.org/officeDocument/2006/relationships/hyperlink" Target="https://pytorch.org/docs/stable/generated/torch.nn.MaxUnpool2d.html#torch.nn.MaxUnpool2d"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hyperlink" Target="https://docs.python.org/3/library/functions.html#bool" TargetMode="External"/><Relationship Id="rId5" Type="http://schemas.openxmlformats.org/officeDocument/2006/relationships/hyperlink" Target="https://docs.python.org/3/library/typing.html#typing.Tuple" TargetMode="External"/><Relationship Id="rId4" Type="http://schemas.openxmlformats.org/officeDocument/2006/relationships/hyperlink" Target="https://docs.python.org/3/library/functions.html#int"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s://www.youtube.com/watch?v=FwFduRA_L6Q"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adeshpande3.github.io/adeshpande3.github.io/A-Beginner's-Guide-To-Understanding-Convolutional-Neural-Networks/" TargetMode="External"/><Relationship Id="rId2" Type="http://schemas.openxmlformats.org/officeDocument/2006/relationships/hyperlink" Target="http://cs231n.github.io/convolutional-networks/" TargetMode="External"/><Relationship Id="rId1" Type="http://schemas.openxmlformats.org/officeDocument/2006/relationships/slideLayout" Target="../slideLayouts/slideLayout2.xml"/><Relationship Id="rId6" Type="http://schemas.openxmlformats.org/officeDocument/2006/relationships/hyperlink" Target="https://grzegorzgwardys.wordpress.com/2016/04/22/8/" TargetMode="External"/><Relationship Id="rId5" Type="http://schemas.openxmlformats.org/officeDocument/2006/relationships/hyperlink" Target="https://www.cs.unm.edu/~brayer/vision/fourier.html" TargetMode="External"/><Relationship Id="rId4" Type="http://schemas.openxmlformats.org/officeDocument/2006/relationships/hyperlink" Target="http://timdettmers.com/2015/03/26/convolution-deep-learn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a:t>Course 9: Convolutional Neural Networks</a:t>
            </a:r>
          </a:p>
        </p:txBody>
      </p:sp>
      <p:sp>
        <p:nvSpPr>
          <p:cNvPr id="4" name="Title 3"/>
          <p:cNvSpPr>
            <a:spLocks noGrp="1"/>
          </p:cNvSpPr>
          <p:nvPr>
            <p:ph type="ctrTitle"/>
          </p:nvPr>
        </p:nvSpPr>
        <p:spPr/>
        <p:txBody>
          <a:bodyPr/>
          <a:lstStyle/>
          <a:p>
            <a:r>
              <a:rPr lang="en-US" dirty="0"/>
              <a:t>Deep Neural Networks</a:t>
            </a:r>
          </a:p>
        </p:txBody>
      </p:sp>
    </p:spTree>
    <p:extLst>
      <p:ext uri="{BB962C8B-B14F-4D97-AF65-F5344CB8AC3E}">
        <p14:creationId xmlns:p14="http://schemas.microsoft.com/office/powerpoint/2010/main" val="57531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p:sp>
        <p:nvSpPr>
          <p:cNvPr id="4" name="Content Placeholder 3"/>
          <p:cNvSpPr>
            <a:spLocks noGrp="1"/>
          </p:cNvSpPr>
          <p:nvPr>
            <p:ph idx="1"/>
          </p:nvPr>
        </p:nvSpPr>
        <p:spPr/>
        <p:txBody>
          <a:bodyPr>
            <a:normAutofit/>
          </a:bodyPr>
          <a:lstStyle/>
          <a:p>
            <a:r>
              <a:rPr lang="en-US" sz="1800" dirty="0"/>
              <a:t>Padding is in important since:</a:t>
            </a:r>
          </a:p>
          <a:p>
            <a:pPr marL="342900" indent="-342900">
              <a:buAutoNum type="arabicPeriod"/>
            </a:pPr>
            <a:r>
              <a:rPr lang="en-US" sz="1800" dirty="0"/>
              <a:t>It retains the same image size (improves performance)</a:t>
            </a:r>
          </a:p>
          <a:p>
            <a:pPr marL="342900" indent="-342900">
              <a:buAutoNum type="arabicPeriod"/>
            </a:pPr>
            <a:r>
              <a:rPr lang="en-US" sz="1800" dirty="0"/>
              <a:t>The information on the borders would be washed away after a few layers.</a:t>
            </a:r>
          </a:p>
          <a:p>
            <a:pPr marL="342900" indent="-342900">
              <a:buAutoNum type="arabicPeriod"/>
            </a:pPr>
            <a:endParaRPr lang="en-US" sz="1800" dirty="0"/>
          </a:p>
          <a:p>
            <a:pPr marL="0" indent="0">
              <a:buNone/>
            </a:pPr>
            <a:r>
              <a:rPr lang="en-US" sz="1800" dirty="0"/>
              <a:t>Using zero padding might produce artifacts in the output image (which some times are desired). </a:t>
            </a:r>
          </a:p>
          <a:p>
            <a:pPr marL="0" indent="0">
              <a:buNone/>
            </a:pPr>
            <a:r>
              <a:rPr lang="en-US" sz="1800" dirty="0"/>
              <a:t>On the other hand, if one needs to upscale an image, other variants of padding should be used.</a:t>
            </a:r>
          </a:p>
        </p:txBody>
      </p:sp>
    </p:spTree>
    <p:extLst>
      <p:ext uri="{BB962C8B-B14F-4D97-AF65-F5344CB8AC3E}">
        <p14:creationId xmlns:p14="http://schemas.microsoft.com/office/powerpoint/2010/main" val="208562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p:sp>
        <p:nvSpPr>
          <p:cNvPr id="4" name="Content Placeholder 3"/>
          <p:cNvSpPr>
            <a:spLocks noGrp="1"/>
          </p:cNvSpPr>
          <p:nvPr>
            <p:ph idx="1"/>
          </p:nvPr>
        </p:nvSpPr>
        <p:spPr/>
        <p:txBody>
          <a:bodyPr/>
          <a:lstStyle/>
          <a:p>
            <a:r>
              <a:rPr lang="en-US" sz="1800" dirty="0"/>
              <a:t>Example: Same averaging operation, but this time by multiplying with 1/3 and adding the numbers.</a:t>
            </a:r>
          </a:p>
          <a:p>
            <a:endParaRPr lang="en-US" sz="1800" dirty="0"/>
          </a:p>
          <a:p>
            <a:endParaRPr lang="en-US" sz="1800" dirty="0"/>
          </a:p>
          <a:p>
            <a:pPr marL="0" indent="0">
              <a:buNone/>
            </a:pPr>
            <a:endParaRPr lang="en-US" sz="1800" dirty="0"/>
          </a:p>
          <a:p>
            <a:pPr marL="0" indent="0">
              <a:buNone/>
            </a:pPr>
            <a:endParaRPr lang="en-US" sz="1800" dirty="0"/>
          </a:p>
          <a:p>
            <a:endParaRPr lang="en-US" sz="1800" dirty="0"/>
          </a:p>
        </p:txBody>
      </p:sp>
      <p:graphicFrame>
        <p:nvGraphicFramePr>
          <p:cNvPr id="3" name="Table 2"/>
          <p:cNvGraphicFramePr>
            <a:graphicFrameLocks noGrp="1"/>
          </p:cNvGraphicFramePr>
          <p:nvPr>
            <p:extLst>
              <p:ext uri="{D42A27DB-BD31-4B8C-83A1-F6EECF244321}">
                <p14:modId xmlns:p14="http://schemas.microsoft.com/office/powerpoint/2010/main" val="4054302188"/>
              </p:ext>
            </p:extLst>
          </p:nvPr>
        </p:nvGraphicFramePr>
        <p:xfrm>
          <a:off x="1751012" y="2590800"/>
          <a:ext cx="8125872" cy="370840"/>
        </p:xfrm>
        <a:graphic>
          <a:graphicData uri="http://schemas.openxmlformats.org/drawingml/2006/table">
            <a:tbl>
              <a:tblPr>
                <a:tableStyleId>{5940675A-B579-460E-94D1-54222C63F5DA}</a:tableStyleId>
              </a:tblPr>
              <a:tblGrid>
                <a:gridCol w="677156">
                  <a:extLst>
                    <a:ext uri="{9D8B030D-6E8A-4147-A177-3AD203B41FA5}">
                      <a16:colId xmlns:a16="http://schemas.microsoft.com/office/drawing/2014/main" val="20000"/>
                    </a:ext>
                  </a:extLst>
                </a:gridCol>
                <a:gridCol w="677156">
                  <a:extLst>
                    <a:ext uri="{9D8B030D-6E8A-4147-A177-3AD203B41FA5}">
                      <a16:colId xmlns:a16="http://schemas.microsoft.com/office/drawing/2014/main" val="20001"/>
                    </a:ext>
                  </a:extLst>
                </a:gridCol>
                <a:gridCol w="677156">
                  <a:extLst>
                    <a:ext uri="{9D8B030D-6E8A-4147-A177-3AD203B41FA5}">
                      <a16:colId xmlns:a16="http://schemas.microsoft.com/office/drawing/2014/main" val="20002"/>
                    </a:ext>
                  </a:extLst>
                </a:gridCol>
                <a:gridCol w="677156">
                  <a:extLst>
                    <a:ext uri="{9D8B030D-6E8A-4147-A177-3AD203B41FA5}">
                      <a16:colId xmlns:a16="http://schemas.microsoft.com/office/drawing/2014/main" val="20003"/>
                    </a:ext>
                  </a:extLst>
                </a:gridCol>
                <a:gridCol w="677156">
                  <a:extLst>
                    <a:ext uri="{9D8B030D-6E8A-4147-A177-3AD203B41FA5}">
                      <a16:colId xmlns:a16="http://schemas.microsoft.com/office/drawing/2014/main" val="20004"/>
                    </a:ext>
                  </a:extLst>
                </a:gridCol>
                <a:gridCol w="677156">
                  <a:extLst>
                    <a:ext uri="{9D8B030D-6E8A-4147-A177-3AD203B41FA5}">
                      <a16:colId xmlns:a16="http://schemas.microsoft.com/office/drawing/2014/main" val="20005"/>
                    </a:ext>
                  </a:extLst>
                </a:gridCol>
                <a:gridCol w="677156">
                  <a:extLst>
                    <a:ext uri="{9D8B030D-6E8A-4147-A177-3AD203B41FA5}">
                      <a16:colId xmlns:a16="http://schemas.microsoft.com/office/drawing/2014/main" val="20006"/>
                    </a:ext>
                  </a:extLst>
                </a:gridCol>
                <a:gridCol w="677156">
                  <a:extLst>
                    <a:ext uri="{9D8B030D-6E8A-4147-A177-3AD203B41FA5}">
                      <a16:colId xmlns:a16="http://schemas.microsoft.com/office/drawing/2014/main" val="20007"/>
                    </a:ext>
                  </a:extLst>
                </a:gridCol>
                <a:gridCol w="677156">
                  <a:extLst>
                    <a:ext uri="{9D8B030D-6E8A-4147-A177-3AD203B41FA5}">
                      <a16:colId xmlns:a16="http://schemas.microsoft.com/office/drawing/2014/main" val="20008"/>
                    </a:ext>
                  </a:extLst>
                </a:gridCol>
                <a:gridCol w="677156">
                  <a:extLst>
                    <a:ext uri="{9D8B030D-6E8A-4147-A177-3AD203B41FA5}">
                      <a16:colId xmlns:a16="http://schemas.microsoft.com/office/drawing/2014/main" val="20009"/>
                    </a:ext>
                  </a:extLst>
                </a:gridCol>
                <a:gridCol w="677156">
                  <a:extLst>
                    <a:ext uri="{9D8B030D-6E8A-4147-A177-3AD203B41FA5}">
                      <a16:colId xmlns:a16="http://schemas.microsoft.com/office/drawing/2014/main" val="20010"/>
                    </a:ext>
                  </a:extLst>
                </a:gridCol>
                <a:gridCol w="677156">
                  <a:extLst>
                    <a:ext uri="{9D8B030D-6E8A-4147-A177-3AD203B41FA5}">
                      <a16:colId xmlns:a16="http://schemas.microsoft.com/office/drawing/2014/main" val="20011"/>
                    </a:ext>
                  </a:extLst>
                </a:gridCol>
              </a:tblGrid>
              <a:tr h="370840">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2</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7</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14280508"/>
              </p:ext>
            </p:extLst>
          </p:nvPr>
        </p:nvGraphicFramePr>
        <p:xfrm>
          <a:off x="2360612" y="3385820"/>
          <a:ext cx="2031468" cy="370840"/>
        </p:xfrm>
        <a:graphic>
          <a:graphicData uri="http://schemas.openxmlformats.org/drawingml/2006/table">
            <a:tbl>
              <a:tblPr>
                <a:tableStyleId>{5940675A-B579-460E-94D1-54222C63F5DA}</a:tableStyleId>
              </a:tblPr>
              <a:tblGrid>
                <a:gridCol w="677156">
                  <a:extLst>
                    <a:ext uri="{9D8B030D-6E8A-4147-A177-3AD203B41FA5}">
                      <a16:colId xmlns:a16="http://schemas.microsoft.com/office/drawing/2014/main" val="20000"/>
                    </a:ext>
                  </a:extLst>
                </a:gridCol>
                <a:gridCol w="677156">
                  <a:extLst>
                    <a:ext uri="{9D8B030D-6E8A-4147-A177-3AD203B41FA5}">
                      <a16:colId xmlns:a16="http://schemas.microsoft.com/office/drawing/2014/main" val="20001"/>
                    </a:ext>
                  </a:extLst>
                </a:gridCol>
                <a:gridCol w="677156">
                  <a:extLst>
                    <a:ext uri="{9D8B030D-6E8A-4147-A177-3AD203B41FA5}">
                      <a16:colId xmlns:a16="http://schemas.microsoft.com/office/drawing/2014/main" val="20002"/>
                    </a:ext>
                  </a:extLst>
                </a:gridCol>
              </a:tblGrid>
              <a:tr h="370840">
                <a:tc>
                  <a:txBody>
                    <a:bodyPr/>
                    <a:lstStyle/>
                    <a:p>
                      <a:pPr algn="ctr"/>
                      <a:r>
                        <a:rPr lang="en-US" dirty="0">
                          <a:solidFill>
                            <a:schemeClr val="bg1"/>
                          </a:solidFill>
                        </a:rPr>
                        <a:t>1/3</a:t>
                      </a:r>
                      <a:endParaRPr lang="ro-RO" dirty="0">
                        <a:solidFill>
                          <a:schemeClr val="bg1"/>
                        </a:solidFill>
                      </a:endParaRPr>
                    </a:p>
                  </a:txBody>
                  <a:tcPr/>
                </a:tc>
                <a:tc>
                  <a:txBody>
                    <a:bodyPr/>
                    <a:lstStyle/>
                    <a:p>
                      <a:pPr algn="ctr"/>
                      <a:r>
                        <a:rPr lang="en-US" dirty="0">
                          <a:solidFill>
                            <a:schemeClr val="bg1"/>
                          </a:solidFill>
                        </a:rPr>
                        <a:t>1/3</a:t>
                      </a:r>
                      <a:endParaRPr lang="ro-RO" dirty="0">
                        <a:solidFill>
                          <a:schemeClr val="bg1"/>
                        </a:solidFill>
                      </a:endParaRPr>
                    </a:p>
                  </a:txBody>
                  <a:tcPr/>
                </a:tc>
                <a:tc>
                  <a:txBody>
                    <a:bodyPr/>
                    <a:lstStyle/>
                    <a:p>
                      <a:pPr algn="ctr"/>
                      <a:r>
                        <a:rPr lang="en-US" dirty="0">
                          <a:solidFill>
                            <a:schemeClr val="bg1"/>
                          </a:solidFill>
                        </a:rPr>
                        <a:t>1/3</a:t>
                      </a:r>
                      <a:endParaRPr lang="ro-RO" dirty="0">
                        <a:solidFill>
                          <a:schemeClr val="bg1"/>
                        </a:solidFill>
                      </a:endParaRP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24463054"/>
              </p:ext>
            </p:extLst>
          </p:nvPr>
        </p:nvGraphicFramePr>
        <p:xfrm>
          <a:off x="2360612" y="2981960"/>
          <a:ext cx="2031468" cy="370840"/>
        </p:xfrm>
        <a:graphic>
          <a:graphicData uri="http://schemas.openxmlformats.org/drawingml/2006/table">
            <a:tbl>
              <a:tblPr>
                <a:tableStyleId>{5940675A-B579-460E-94D1-54222C63F5DA}</a:tableStyleId>
              </a:tblPr>
              <a:tblGrid>
                <a:gridCol w="677156">
                  <a:extLst>
                    <a:ext uri="{9D8B030D-6E8A-4147-A177-3AD203B41FA5}">
                      <a16:colId xmlns:a16="http://schemas.microsoft.com/office/drawing/2014/main" val="20000"/>
                    </a:ext>
                  </a:extLst>
                </a:gridCol>
                <a:gridCol w="677156">
                  <a:extLst>
                    <a:ext uri="{9D8B030D-6E8A-4147-A177-3AD203B41FA5}">
                      <a16:colId xmlns:a16="http://schemas.microsoft.com/office/drawing/2014/main" val="20001"/>
                    </a:ext>
                  </a:extLst>
                </a:gridCol>
                <a:gridCol w="677156">
                  <a:extLst>
                    <a:ext uri="{9D8B030D-6E8A-4147-A177-3AD203B41FA5}">
                      <a16:colId xmlns:a16="http://schemas.microsoft.com/office/drawing/2014/main" val="20002"/>
                    </a:ext>
                  </a:extLst>
                </a:gridCol>
              </a:tblGrid>
              <a:tr h="370840">
                <a:tc>
                  <a:txBody>
                    <a:bodyPr/>
                    <a:lstStyle/>
                    <a:p>
                      <a:pPr algn="ctr"/>
                      <a:r>
                        <a:rPr lang="en-US" dirty="0">
                          <a:solidFill>
                            <a:schemeClr val="bg1"/>
                          </a:solidFill>
                        </a:rPr>
                        <a:t>*</a:t>
                      </a:r>
                      <a:endParaRPr lang="ro-RO"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solidFill>
                            <a:schemeClr val="bg1"/>
                          </a:solidFill>
                        </a:rPr>
                        <a:t>*</a:t>
                      </a:r>
                      <a:endParaRPr lang="ro-RO"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dirty="0">
                          <a:solidFill>
                            <a:schemeClr val="bg1"/>
                          </a:solidFill>
                        </a:rPr>
                        <a:t>*</a:t>
                      </a:r>
                      <a:endParaRPr lang="ro-RO"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44917743"/>
              </p:ext>
            </p:extLst>
          </p:nvPr>
        </p:nvGraphicFramePr>
        <p:xfrm>
          <a:off x="2360612" y="4189730"/>
          <a:ext cx="2031468" cy="370840"/>
        </p:xfrm>
        <a:graphic>
          <a:graphicData uri="http://schemas.openxmlformats.org/drawingml/2006/table">
            <a:tbl>
              <a:tblPr>
                <a:tableStyleId>{5940675A-B579-460E-94D1-54222C63F5DA}</a:tableStyleId>
              </a:tblPr>
              <a:tblGrid>
                <a:gridCol w="677156">
                  <a:extLst>
                    <a:ext uri="{9D8B030D-6E8A-4147-A177-3AD203B41FA5}">
                      <a16:colId xmlns:a16="http://schemas.microsoft.com/office/drawing/2014/main" val="20000"/>
                    </a:ext>
                  </a:extLst>
                </a:gridCol>
                <a:gridCol w="677156">
                  <a:extLst>
                    <a:ext uri="{9D8B030D-6E8A-4147-A177-3AD203B41FA5}">
                      <a16:colId xmlns:a16="http://schemas.microsoft.com/office/drawing/2014/main" val="20001"/>
                    </a:ext>
                  </a:extLst>
                </a:gridCol>
                <a:gridCol w="677156">
                  <a:extLst>
                    <a:ext uri="{9D8B030D-6E8A-4147-A177-3AD203B41FA5}">
                      <a16:colId xmlns:a16="http://schemas.microsoft.com/office/drawing/2014/main" val="20002"/>
                    </a:ext>
                  </a:extLst>
                </a:gridCol>
              </a:tblGrid>
              <a:tr h="370840">
                <a:tc>
                  <a:txBody>
                    <a:bodyPr/>
                    <a:lstStyle/>
                    <a:p>
                      <a:pPr algn="ctr"/>
                      <a:r>
                        <a:rPr lang="en-US" dirty="0">
                          <a:solidFill>
                            <a:schemeClr val="bg1"/>
                          </a:solidFill>
                        </a:rPr>
                        <a:t>5/3</a:t>
                      </a:r>
                      <a:endParaRPr lang="ro-RO" dirty="0">
                        <a:solidFill>
                          <a:schemeClr val="bg1"/>
                        </a:solidFill>
                      </a:endParaRPr>
                    </a:p>
                  </a:txBody>
                  <a:tcPr/>
                </a:tc>
                <a:tc>
                  <a:txBody>
                    <a:bodyPr/>
                    <a:lstStyle/>
                    <a:p>
                      <a:pPr algn="ctr"/>
                      <a:r>
                        <a:rPr lang="en-US" dirty="0">
                          <a:solidFill>
                            <a:schemeClr val="bg1"/>
                          </a:solidFill>
                        </a:rPr>
                        <a:t>4/3</a:t>
                      </a:r>
                      <a:endParaRPr lang="ro-RO" dirty="0">
                        <a:solidFill>
                          <a:schemeClr val="bg1"/>
                        </a:solidFill>
                      </a:endParaRPr>
                    </a:p>
                  </a:txBody>
                  <a:tcPr/>
                </a:tc>
                <a:tc>
                  <a:txBody>
                    <a:bodyPr/>
                    <a:lstStyle/>
                    <a:p>
                      <a:pPr algn="ctr"/>
                      <a:r>
                        <a:rPr lang="en-US" dirty="0">
                          <a:solidFill>
                            <a:schemeClr val="bg1"/>
                          </a:solidFill>
                        </a:rPr>
                        <a:t>2/3</a:t>
                      </a:r>
                      <a:endParaRPr lang="ro-RO" dirty="0">
                        <a:solidFill>
                          <a:schemeClr val="bg1"/>
                        </a:solidFill>
                      </a:endParaRP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sp>
            <p:nvSpPr>
              <p:cNvPr id="5" name="TextBox 4"/>
              <p:cNvSpPr txBox="1"/>
              <p:nvPr/>
            </p:nvSpPr>
            <p:spPr>
              <a:xfrm>
                <a:off x="3046412" y="3750034"/>
                <a:ext cx="498855"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ro-RO"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046412" y="3750034"/>
                <a:ext cx="498855" cy="424732"/>
              </a:xfrm>
              <a:prstGeom prst="rect">
                <a:avLst/>
              </a:prstGeom>
              <a:blipFill rotWithShape="0">
                <a:blip r:embed="rId3"/>
                <a:stretch>
                  <a:fillRect/>
                </a:stretch>
              </a:blipFill>
            </p:spPr>
            <p:txBody>
              <a:bodyPr/>
              <a:lstStyle/>
              <a:p>
                <a:r>
                  <a:rPr lang="ro-RO">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042895" y="4607836"/>
                <a:ext cx="487634" cy="424732"/>
              </a:xfrm>
              <a:prstGeom prst="rect">
                <a:avLst/>
              </a:prstGeom>
              <a:noFill/>
            </p:spPr>
            <p:txBody>
              <a:bodyPr wrap="none" rtlCol="0">
                <a:spAutoFit/>
              </a:bodyPr>
              <a:lstStyle/>
              <a:p>
                <a:pPr>
                  <a:lnSpc>
                    <a:spcPct val="90000"/>
                  </a:lnSpc>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oMath>
                  </m:oMathPara>
                </a14:m>
                <a:endParaRPr lang="ro-RO" sz="2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042895" y="4607836"/>
                <a:ext cx="487634" cy="424732"/>
              </a:xfrm>
              <a:prstGeom prst="rect">
                <a:avLst/>
              </a:prstGeom>
              <a:blipFill rotWithShape="0">
                <a:blip r:embed="rId4"/>
                <a:stretch>
                  <a:fillRect l="-1250" r="-1250" b="-21429"/>
                </a:stretch>
              </a:blipFill>
            </p:spPr>
            <p:txBody>
              <a:bodyPr/>
              <a:lstStyle/>
              <a:p>
                <a:r>
                  <a:rPr lang="ro-RO">
                    <a:noFill/>
                  </a:rPr>
                  <a:t> </a:t>
                </a:r>
              </a:p>
            </p:txBody>
          </p:sp>
        </mc:Fallback>
      </mc:AlternateContent>
      <p:graphicFrame>
        <p:nvGraphicFramePr>
          <p:cNvPr id="12" name="Table 11"/>
          <p:cNvGraphicFramePr>
            <a:graphicFrameLocks noGrp="1"/>
          </p:cNvGraphicFramePr>
          <p:nvPr>
            <p:extLst>
              <p:ext uri="{D42A27DB-BD31-4B8C-83A1-F6EECF244321}">
                <p14:modId xmlns:p14="http://schemas.microsoft.com/office/powerpoint/2010/main" val="2636758931"/>
              </p:ext>
            </p:extLst>
          </p:nvPr>
        </p:nvGraphicFramePr>
        <p:xfrm>
          <a:off x="2349378" y="5180965"/>
          <a:ext cx="6771560" cy="370840"/>
        </p:xfrm>
        <a:graphic>
          <a:graphicData uri="http://schemas.openxmlformats.org/drawingml/2006/table">
            <a:tbl>
              <a:tblPr>
                <a:tableStyleId>{5940675A-B579-460E-94D1-54222C63F5DA}</a:tableStyleId>
              </a:tblPr>
              <a:tblGrid>
                <a:gridCol w="677156">
                  <a:extLst>
                    <a:ext uri="{9D8B030D-6E8A-4147-A177-3AD203B41FA5}">
                      <a16:colId xmlns:a16="http://schemas.microsoft.com/office/drawing/2014/main" val="20000"/>
                    </a:ext>
                  </a:extLst>
                </a:gridCol>
                <a:gridCol w="677156">
                  <a:extLst>
                    <a:ext uri="{9D8B030D-6E8A-4147-A177-3AD203B41FA5}">
                      <a16:colId xmlns:a16="http://schemas.microsoft.com/office/drawing/2014/main" val="20001"/>
                    </a:ext>
                  </a:extLst>
                </a:gridCol>
                <a:gridCol w="677156">
                  <a:extLst>
                    <a:ext uri="{9D8B030D-6E8A-4147-A177-3AD203B41FA5}">
                      <a16:colId xmlns:a16="http://schemas.microsoft.com/office/drawing/2014/main" val="20002"/>
                    </a:ext>
                  </a:extLst>
                </a:gridCol>
                <a:gridCol w="677156">
                  <a:extLst>
                    <a:ext uri="{9D8B030D-6E8A-4147-A177-3AD203B41FA5}">
                      <a16:colId xmlns:a16="http://schemas.microsoft.com/office/drawing/2014/main" val="20003"/>
                    </a:ext>
                  </a:extLst>
                </a:gridCol>
                <a:gridCol w="677156">
                  <a:extLst>
                    <a:ext uri="{9D8B030D-6E8A-4147-A177-3AD203B41FA5}">
                      <a16:colId xmlns:a16="http://schemas.microsoft.com/office/drawing/2014/main" val="20004"/>
                    </a:ext>
                  </a:extLst>
                </a:gridCol>
                <a:gridCol w="677156">
                  <a:extLst>
                    <a:ext uri="{9D8B030D-6E8A-4147-A177-3AD203B41FA5}">
                      <a16:colId xmlns:a16="http://schemas.microsoft.com/office/drawing/2014/main" val="20005"/>
                    </a:ext>
                  </a:extLst>
                </a:gridCol>
                <a:gridCol w="677156">
                  <a:extLst>
                    <a:ext uri="{9D8B030D-6E8A-4147-A177-3AD203B41FA5}">
                      <a16:colId xmlns:a16="http://schemas.microsoft.com/office/drawing/2014/main" val="20006"/>
                    </a:ext>
                  </a:extLst>
                </a:gridCol>
                <a:gridCol w="677156">
                  <a:extLst>
                    <a:ext uri="{9D8B030D-6E8A-4147-A177-3AD203B41FA5}">
                      <a16:colId xmlns:a16="http://schemas.microsoft.com/office/drawing/2014/main" val="20007"/>
                    </a:ext>
                  </a:extLst>
                </a:gridCol>
                <a:gridCol w="677156">
                  <a:extLst>
                    <a:ext uri="{9D8B030D-6E8A-4147-A177-3AD203B41FA5}">
                      <a16:colId xmlns:a16="http://schemas.microsoft.com/office/drawing/2014/main" val="20008"/>
                    </a:ext>
                  </a:extLst>
                </a:gridCol>
                <a:gridCol w="677156">
                  <a:extLst>
                    <a:ext uri="{9D8B030D-6E8A-4147-A177-3AD203B41FA5}">
                      <a16:colId xmlns:a16="http://schemas.microsoft.com/office/drawing/2014/main" val="20009"/>
                    </a:ext>
                  </a:extLst>
                </a:gridCol>
              </a:tblGrid>
              <a:tr h="370840">
                <a:tc>
                  <a:txBody>
                    <a:bodyPr/>
                    <a:lstStyle/>
                    <a:p>
                      <a:pPr algn="ctr"/>
                      <a:r>
                        <a:rPr lang="en-US" dirty="0">
                          <a:solidFill>
                            <a:schemeClr val="bg1"/>
                          </a:solidFill>
                        </a:rPr>
                        <a:t>14/3</a:t>
                      </a:r>
                      <a:endParaRPr lang="ro-RO" dirty="0">
                        <a:solidFill>
                          <a:schemeClr val="bg1"/>
                        </a:solidFill>
                      </a:endParaRPr>
                    </a:p>
                  </a:txBody>
                  <a:tcPr/>
                </a:tc>
                <a:tc>
                  <a:txBody>
                    <a:bodyPr/>
                    <a:lstStyle/>
                    <a:p>
                      <a:pPr algn="ctr"/>
                      <a:r>
                        <a:rPr lang="en-US" dirty="0">
                          <a:solidFill>
                            <a:schemeClr val="bg1"/>
                          </a:solidFill>
                        </a:rPr>
                        <a:t>11/3</a:t>
                      </a:r>
                      <a:endParaRPr lang="ro-RO" dirty="0">
                        <a:solidFill>
                          <a:schemeClr val="bg1"/>
                        </a:solidFill>
                      </a:endParaRPr>
                    </a:p>
                  </a:txBody>
                  <a:tcPr/>
                </a:tc>
                <a:tc>
                  <a:txBody>
                    <a:bodyPr/>
                    <a:lstStyle/>
                    <a:p>
                      <a:pPr algn="ctr"/>
                      <a:r>
                        <a:rPr lang="en-US" dirty="0">
                          <a:solidFill>
                            <a:schemeClr val="bg1"/>
                          </a:solidFill>
                        </a:rPr>
                        <a:t>…</a:t>
                      </a:r>
                      <a:endParaRPr lang="ro-RO" dirty="0">
                        <a:solidFill>
                          <a:schemeClr val="bg1"/>
                        </a:solidFill>
                      </a:endParaRPr>
                    </a:p>
                  </a:txBody>
                  <a:tcPr/>
                </a:tc>
                <a:tc>
                  <a:txBody>
                    <a:bodyPr/>
                    <a:lstStyle/>
                    <a:p>
                      <a:pPr algn="ctr"/>
                      <a:endParaRPr lang="ro-RO" dirty="0">
                        <a:solidFill>
                          <a:schemeClr val="bg1"/>
                        </a:solidFill>
                      </a:endParaRPr>
                    </a:p>
                  </a:txBody>
                  <a:tcPr/>
                </a:tc>
                <a:tc>
                  <a:txBody>
                    <a:bodyPr/>
                    <a:lstStyle/>
                    <a:p>
                      <a:pPr algn="ctr"/>
                      <a:endParaRPr lang="ro-RO" dirty="0">
                        <a:solidFill>
                          <a:schemeClr val="bg1"/>
                        </a:solidFill>
                      </a:endParaRPr>
                    </a:p>
                  </a:txBody>
                  <a:tcPr/>
                </a:tc>
                <a:tc>
                  <a:txBody>
                    <a:bodyPr/>
                    <a:lstStyle/>
                    <a:p>
                      <a:pPr algn="ctr"/>
                      <a:endParaRPr lang="ro-RO" dirty="0">
                        <a:solidFill>
                          <a:schemeClr val="bg1"/>
                        </a:solidFill>
                      </a:endParaRPr>
                    </a:p>
                  </a:txBody>
                  <a:tcPr/>
                </a:tc>
                <a:tc>
                  <a:txBody>
                    <a:bodyPr/>
                    <a:lstStyle/>
                    <a:p>
                      <a:pPr algn="ctr"/>
                      <a:endParaRPr lang="ro-RO" dirty="0">
                        <a:solidFill>
                          <a:schemeClr val="bg1"/>
                        </a:solidFill>
                      </a:endParaRPr>
                    </a:p>
                  </a:txBody>
                  <a:tcPr/>
                </a:tc>
                <a:tc>
                  <a:txBody>
                    <a:bodyPr/>
                    <a:lstStyle/>
                    <a:p>
                      <a:pPr algn="ctr"/>
                      <a:endParaRPr lang="ro-RO" dirty="0">
                        <a:solidFill>
                          <a:schemeClr val="bg1"/>
                        </a:solidFill>
                      </a:endParaRPr>
                    </a:p>
                  </a:txBody>
                  <a:tcPr/>
                </a:tc>
                <a:tc>
                  <a:txBody>
                    <a:bodyPr/>
                    <a:lstStyle/>
                    <a:p>
                      <a:pPr algn="ctr"/>
                      <a:endParaRPr lang="ro-RO" dirty="0">
                        <a:solidFill>
                          <a:schemeClr val="bg1"/>
                        </a:solidFill>
                      </a:endParaRPr>
                    </a:p>
                  </a:txBody>
                  <a:tcPr/>
                </a:tc>
                <a:tc>
                  <a:txBody>
                    <a:bodyPr/>
                    <a:lstStyle/>
                    <a:p>
                      <a:pPr algn="ctr"/>
                      <a:endParaRPr lang="ro-RO" dirty="0">
                        <a:solidFill>
                          <a:schemeClr val="bg1"/>
                        </a:solidFill>
                      </a:endParaRPr>
                    </a:p>
                  </a:txBody>
                  <a:tcPr/>
                </a:tc>
                <a:extLst>
                  <a:ext uri="{0D108BD9-81ED-4DB2-BD59-A6C34878D82A}">
                    <a16:rowId xmlns:a16="http://schemas.microsoft.com/office/drawing/2014/main" val="10000"/>
                  </a:ext>
                </a:extLst>
              </a:tr>
            </a:tbl>
          </a:graphicData>
        </a:graphic>
      </p:graphicFrame>
      <p:cxnSp>
        <p:nvCxnSpPr>
          <p:cNvPr id="16" name="Straight Arrow Connector 15"/>
          <p:cNvCxnSpPr/>
          <p:nvPr/>
        </p:nvCxnSpPr>
        <p:spPr>
          <a:xfrm flipH="1">
            <a:off x="4494212" y="3578722"/>
            <a:ext cx="1319736" cy="0"/>
          </a:xfrm>
          <a:prstGeom prst="straightConnector1">
            <a:avLst/>
          </a:prstGeom>
          <a:ln w="25400">
            <a:miter lim="800000"/>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916078" y="3352800"/>
            <a:ext cx="1234633" cy="369332"/>
          </a:xfrm>
          <a:prstGeom prst="rect">
            <a:avLst/>
          </a:prstGeom>
          <a:noFill/>
        </p:spPr>
        <p:txBody>
          <a:bodyPr wrap="none" rtlCol="0">
            <a:spAutoFit/>
          </a:bodyPr>
          <a:lstStyle/>
          <a:p>
            <a:pPr>
              <a:lnSpc>
                <a:spcPct val="90000"/>
              </a:lnSpc>
            </a:pPr>
            <a:r>
              <a:rPr lang="en-US" sz="2000" dirty="0">
                <a:solidFill>
                  <a:schemeClr val="bg1"/>
                </a:solidFill>
              </a:rPr>
              <a:t>box filter</a:t>
            </a:r>
            <a:endParaRPr lang="ro-RO" sz="2400" dirty="0">
              <a:solidFill>
                <a:schemeClr val="bg1"/>
              </a:solidFill>
            </a:endParaRPr>
          </a:p>
        </p:txBody>
      </p:sp>
    </p:spTree>
    <p:extLst>
      <p:ext uri="{BB962C8B-B14F-4D97-AF65-F5344CB8AC3E}">
        <p14:creationId xmlns:p14="http://schemas.microsoft.com/office/powerpoint/2010/main" val="77017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r>
                  <a:rPr lang="en-US" sz="1800" dirty="0"/>
                  <a:t>Correlation:</a:t>
                </a:r>
              </a:p>
              <a:p>
                <a:r>
                  <a:rPr lang="en-US" sz="1800" dirty="0"/>
                  <a:t>Given a filter </a:t>
                </a:r>
                <a14:m>
                  <m:oMath xmlns:m="http://schemas.openxmlformats.org/officeDocument/2006/math">
                    <m:r>
                      <a:rPr lang="en-US" sz="1800" b="0" i="1" smtClean="0">
                        <a:latin typeface="Cambria Math" panose="02040503050406030204" pitchFamily="18" charset="0"/>
                      </a:rPr>
                      <m:t>𝐹</m:t>
                    </m:r>
                  </m:oMath>
                </a14:m>
                <a:r>
                  <a:rPr lang="en-US" sz="1800" dirty="0"/>
                  <a:t> and an image </a:t>
                </a:r>
                <a14:m>
                  <m:oMath xmlns:m="http://schemas.openxmlformats.org/officeDocument/2006/math">
                    <m:r>
                      <a:rPr lang="en-US" sz="1800" b="0" i="1" smtClean="0">
                        <a:latin typeface="Cambria Math" panose="02040503050406030204" pitchFamily="18" charset="0"/>
                      </a:rPr>
                      <m:t>𝐼</m:t>
                    </m:r>
                  </m:oMath>
                </a14:m>
                <a:r>
                  <a:rPr lang="en-US" sz="1800" dirty="0"/>
                  <a:t>, the correlation of </a:t>
                </a:r>
                <a14:m>
                  <m:oMath xmlns:m="http://schemas.openxmlformats.org/officeDocument/2006/math">
                    <m:r>
                      <a:rPr lang="en-US" sz="1800" b="0" i="1" smtClean="0">
                        <a:latin typeface="Cambria Math" panose="02040503050406030204" pitchFamily="18" charset="0"/>
                      </a:rPr>
                      <m:t>𝐹</m:t>
                    </m:r>
                  </m:oMath>
                </a14:m>
                <a:r>
                  <a:rPr lang="en-US" sz="1800" dirty="0"/>
                  <a:t> and </a:t>
                </a:r>
                <a14:m>
                  <m:oMath xmlns:m="http://schemas.openxmlformats.org/officeDocument/2006/math">
                    <m:r>
                      <a:rPr lang="en-US" sz="1800" b="0" i="1" smtClean="0">
                        <a:latin typeface="Cambria Math" panose="02040503050406030204" pitchFamily="18" charset="0"/>
                      </a:rPr>
                      <m:t>𝐼</m:t>
                    </m:r>
                  </m:oMath>
                </a14:m>
                <a:r>
                  <a:rPr lang="en-US" sz="1800" dirty="0"/>
                  <a:t> is </a:t>
                </a:r>
              </a:p>
              <a:p>
                <a:pPr marL="0" indent="0">
                  <a:buNone/>
                </a:pPr>
                <a:r>
                  <a:rPr lang="en-US" sz="1800" dirty="0"/>
                  <a:t>	</a:t>
                </a:r>
                <a14:m>
                  <m:oMath xmlns:m="http://schemas.openxmlformats.org/officeDocument/2006/math">
                    <m:r>
                      <a:rPr lang="en-US" sz="1800" b="0" i="1" smtClean="0">
                        <a:latin typeface="Cambria Math" panose="02040503050406030204" pitchFamily="18" charset="0"/>
                      </a:rPr>
                      <m:t>𝐹</m:t>
                    </m:r>
                    <m:r>
                      <a:rPr lang="en-US" sz="1800" b="0" i="1" smtClean="0">
                        <a:latin typeface="Cambria Math" panose="02040503050406030204" pitchFamily="18" charset="0"/>
                      </a:rPr>
                      <m:t> ∘</m:t>
                    </m:r>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nary>
                      <m:naryPr>
                        <m:chr m:val="∑"/>
                        <m:ctrlPr>
                          <a:rPr lang="en-US" sz="1800" b="0" i="1" smtClean="0">
                            <a:latin typeface="Cambria Math" panose="02040503050406030204" pitchFamily="18" charset="0"/>
                          </a:rPr>
                        </m:ctrlPr>
                      </m:naryPr>
                      <m:sub>
                        <m:r>
                          <m:rPr>
                            <m:brk m:alnAt="23"/>
                          </m:rP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𝑁</m:t>
                        </m:r>
                      </m:sub>
                      <m:sup>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𝑁</m:t>
                        </m:r>
                      </m:sup>
                      <m:e>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
                          <a:rPr lang="en-US" sz="1800" b="0" i="1" smtClean="0">
                            <a:latin typeface="Cambria Math" panose="02040503050406030204" pitchFamily="18" charset="0"/>
                          </a:rPr>
                          <m:t>𝐼</m:t>
                        </m:r>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𝑖</m:t>
                        </m:r>
                        <m:r>
                          <a:rPr lang="en-US" sz="1800" b="0" i="1" smtClean="0">
                            <a:latin typeface="Cambria Math" panose="02040503050406030204" pitchFamily="18" charset="0"/>
                          </a:rPr>
                          <m:t>)</m:t>
                        </m:r>
                      </m:e>
                    </m:nary>
                  </m:oMath>
                </a14:m>
                <a:r>
                  <a:rPr lang="en-US" sz="1800" dirty="0"/>
                  <a:t> </a:t>
                </a:r>
              </a:p>
              <a:p>
                <a:pPr marL="0" indent="0">
                  <a:buNone/>
                </a:pPr>
                <a:r>
                  <a:rPr lang="en-US" sz="1800" dirty="0"/>
                  <a:t>     A box filter would be:</a:t>
                </a:r>
              </a:p>
              <a:p>
                <a:pPr marL="0" indent="0">
                  <a:buNone/>
                </a:pPr>
                <a:r>
                  <a:rPr lang="en-US" sz="1800" b="0" dirty="0"/>
                  <a:t>	</a:t>
                </a:r>
                <a14:m>
                  <m:oMath xmlns:m="http://schemas.openxmlformats.org/officeDocument/2006/math">
                    <m:r>
                      <a:rPr lang="en-US" sz="1800" b="0" i="1" smtClean="0">
                        <a:latin typeface="Cambria Math" panose="02040503050406030204" pitchFamily="18" charset="0"/>
                      </a:rPr>
                      <m:t>𝐹</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𝑖</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eqArr>
                          <m:eqArrPr>
                            <m:ctrlPr>
                              <a:rPr lang="en-US" sz="1800" b="0" i="1" smtClean="0">
                                <a:latin typeface="Cambria Math" panose="02040503050406030204" pitchFamily="18" charset="0"/>
                              </a:rPr>
                            </m:ctrlPr>
                          </m:eqArrPr>
                          <m:e>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3</m:t>
                                </m:r>
                              </m:den>
                            </m:f>
                            <m:r>
                              <a:rPr lang="en-US" sz="1800" b="0" i="1" smtClean="0">
                                <a:latin typeface="Cambria Math" panose="02040503050406030204" pitchFamily="18" charset="0"/>
                              </a:rPr>
                              <m:t> </m:t>
                            </m:r>
                            <m:r>
                              <a:rPr lang="en-US" sz="1800" b="0" i="1" smtClean="0">
                                <a:latin typeface="Cambria Math" panose="02040503050406030204" pitchFamily="18" charset="0"/>
                              </a:rPr>
                              <m:t>𝑓𝑜𝑟</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=−1,0,1</m:t>
                            </m:r>
                          </m:e>
                          <m:e>
                            <m:r>
                              <a:rPr lang="en-US" sz="1800" b="0" i="1" smtClean="0">
                                <a:latin typeface="Cambria Math" panose="02040503050406030204" pitchFamily="18" charset="0"/>
                              </a:rPr>
                              <m:t>0 , </m:t>
                            </m:r>
                            <m:r>
                              <a:rPr lang="en-US" sz="1800" b="0" i="1" smtClean="0">
                                <a:latin typeface="Cambria Math" panose="02040503050406030204" pitchFamily="18" charset="0"/>
                              </a:rPr>
                              <m:t>𝑓𝑜𝑟</m:t>
                            </m:r>
                            <m:r>
                              <a:rPr lang="en-US" sz="1800" b="0" i="1" smtClean="0">
                                <a:latin typeface="Cambria Math" panose="02040503050406030204" pitchFamily="18" charset="0"/>
                              </a:rPr>
                              <m:t> </m:t>
                            </m:r>
                            <m:r>
                              <a:rPr lang="en-US" sz="1800" b="0" i="1" smtClean="0">
                                <a:latin typeface="Cambria Math" panose="02040503050406030204" pitchFamily="18" charset="0"/>
                              </a:rPr>
                              <m:t>𝑖</m:t>
                            </m:r>
                            <m:r>
                              <a:rPr lang="en-US" sz="1800" b="0" i="1" smtClean="0">
                                <a:latin typeface="Cambria Math" panose="02040503050406030204" pitchFamily="18" charset="0"/>
                              </a:rPr>
                              <m:t>≠−1, 0, 1</m:t>
                            </m:r>
                          </m:e>
                        </m:eqArr>
                      </m:e>
                    </m:d>
                  </m:oMath>
                </a14:m>
                <a:endParaRPr lang="en-US" sz="1800" dirty="0"/>
              </a:p>
              <a:p>
                <a:endParaRPr lang="en-US" sz="1800" dirty="0"/>
              </a:p>
              <a:p>
                <a:endParaRPr lang="en-US" sz="1800" dirty="0"/>
              </a:p>
              <a:p>
                <a:pPr marL="0" indent="0">
                  <a:buNone/>
                </a:pPr>
                <a:endParaRPr lang="en-US" sz="1800" dirty="0"/>
              </a:p>
              <a:p>
                <a:pPr marL="0" indent="0">
                  <a:buNone/>
                </a:pPr>
                <a:endParaRPr lang="en-US" sz="1800" dirty="0"/>
              </a:p>
              <a:p>
                <a:endParaRPr lang="en-US" sz="18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3"/>
                <a:stretch>
                  <a:fillRect l="-200" t="-1571"/>
                </a:stretch>
              </a:blipFill>
            </p:spPr>
            <p:txBody>
              <a:bodyPr/>
              <a:lstStyle/>
              <a:p>
                <a:r>
                  <a:rPr lang="ro-RO">
                    <a:noFill/>
                  </a:rPr>
                  <a:t> </a:t>
                </a:r>
              </a:p>
            </p:txBody>
          </p:sp>
        </mc:Fallback>
      </mc:AlternateContent>
    </p:spTree>
    <p:extLst>
      <p:ext uri="{BB962C8B-B14F-4D97-AF65-F5344CB8AC3E}">
        <p14:creationId xmlns:p14="http://schemas.microsoft.com/office/powerpoint/2010/main" val="406570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r>
                  <a:rPr lang="en-US" sz="1800" dirty="0"/>
                  <a:t>Other Filters:</a:t>
                </a:r>
              </a:p>
              <a:p>
                <a:r>
                  <a:rPr lang="en-US" sz="1800" dirty="0"/>
                  <a:t>Gaussian filter (used for smoothing):</a:t>
                </a:r>
              </a:p>
              <a:p>
                <a:endParaRPr lang="en-US" sz="1800" dirty="0"/>
              </a:p>
              <a:p>
                <a:pPr marL="0" indent="0">
                  <a:buNone/>
                </a:pPr>
                <a:r>
                  <a:rPr lang="en-US" sz="1800" dirty="0"/>
                  <a:t>	</a:t>
                </a:r>
                <a14:m>
                  <m:oMath xmlns:m="http://schemas.openxmlformats.org/officeDocument/2006/math">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𝐺</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num>
                      <m:den>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m:t>
                            </m:r>
                            <m:r>
                              <a:rPr lang="en-US" sz="2000" b="0" i="1" smtClean="0">
                                <a:latin typeface="Cambria Math" panose="02040503050406030204" pitchFamily="18" charset="0"/>
                              </a:rPr>
                              <m:t>𝑁</m:t>
                            </m:r>
                          </m:sub>
                          <m:sup>
                            <m:r>
                              <a:rPr lang="en-US" sz="2000" b="0" i="1" smtClean="0">
                                <a:latin typeface="Cambria Math" panose="02040503050406030204" pitchFamily="18" charset="0"/>
                              </a:rPr>
                              <m:t>+</m:t>
                            </m:r>
                            <m:r>
                              <a:rPr lang="en-US" sz="2000" b="0" i="1" smtClean="0">
                                <a:latin typeface="Cambria Math" panose="02040503050406030204" pitchFamily="18" charset="0"/>
                              </a:rPr>
                              <m:t>𝑁</m:t>
                            </m:r>
                          </m:sup>
                          <m:e>
                            <m:r>
                              <a:rPr lang="en-US" sz="2000" b="0" i="1" smtClean="0">
                                <a:latin typeface="Cambria Math" panose="02040503050406030204" pitchFamily="18" charset="0"/>
                              </a:rPr>
                              <m:t>𝐺</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nary>
                      </m:den>
                    </m:f>
                    <m:r>
                      <a:rPr lang="en-US" sz="2000" b="0" i="1" smtClean="0">
                        <a:latin typeface="Cambria Math" panose="02040503050406030204" pitchFamily="18" charset="0"/>
                      </a:rPr>
                      <m:t> </m:t>
                    </m:r>
                    <m:r>
                      <a:rPr lang="en-US" sz="2000" b="0" i="1" smtClean="0">
                        <a:latin typeface="Cambria Math" panose="02040503050406030204" pitchFamily="18" charset="0"/>
                      </a:rPr>
                      <m:t>𝑓𝑜𝑟</m:t>
                    </m:r>
                    <m:r>
                      <a:rPr lang="en-US" sz="2000" b="0" i="1" smtClean="0">
                        <a:latin typeface="Cambria Math" panose="02040503050406030204" pitchFamily="18" charset="0"/>
                      </a:rPr>
                      <m:t> </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𝑁</m:t>
                    </m:r>
                    <m:r>
                      <a:rPr lang="en-US" sz="2000" b="0" i="1" smtClean="0">
                        <a:latin typeface="Cambria Math" panose="02040503050406030204" pitchFamily="18" charset="0"/>
                      </a:rPr>
                      <m:t>..</m:t>
                    </m:r>
                    <m:r>
                      <a:rPr lang="en-US" sz="2000" b="0" i="1" smtClean="0">
                        <a:latin typeface="Cambria Math" panose="02040503050406030204" pitchFamily="18" charset="0"/>
                      </a:rPr>
                      <m:t>𝑁</m:t>
                    </m:r>
                  </m:oMath>
                </a14:m>
                <a:endParaRPr lang="en-US" sz="2000" dirty="0"/>
              </a:p>
              <a:p>
                <a:pPr marL="0" indent="0">
                  <a:buNone/>
                </a:pPr>
                <a:r>
                  <a:rPr lang="en-US" sz="2000" dirty="0"/>
                  <a:t>	where </a:t>
                </a:r>
                <a14:m>
                  <m:oMath xmlns:m="http://schemas.openxmlformats.org/officeDocument/2006/math">
                    <m:r>
                      <a:rPr lang="en-US" sz="2000" b="0" i="1" smtClean="0">
                        <a:latin typeface="Cambria Math" panose="02040503050406030204" pitchFamily="18" charset="0"/>
                      </a:rPr>
                      <m:t>𝐺</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𝜎</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r>
                              <a:rPr lang="en-US" sz="2000" b="0" i="1" smtClean="0">
                                <a:latin typeface="Cambria Math" panose="02040503050406030204" pitchFamily="18" charset="0"/>
                              </a:rPr>
                              <m:t>𝜋</m:t>
                            </m:r>
                          </m:e>
                        </m:rad>
                      </m:den>
                    </m:f>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2</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𝜎</m:t>
                                    </m:r>
                                  </m:e>
                                  <m:sup>
                                    <m:r>
                                      <a:rPr lang="en-US" sz="2000" b="0" i="1" smtClean="0">
                                        <a:latin typeface="Cambria Math" panose="02040503050406030204" pitchFamily="18" charset="0"/>
                                      </a:rPr>
                                      <m:t>2</m:t>
                                    </m:r>
                                  </m:sup>
                                </m:sSup>
                              </m:den>
                            </m:f>
                          </m:e>
                        </m:d>
                      </m:e>
                    </m:func>
                  </m:oMath>
                </a14:m>
                <a:endParaRPr lang="en-US" sz="1800" dirty="0"/>
              </a:p>
              <a:p>
                <a:endParaRPr lang="en-US" sz="1800" dirty="0"/>
              </a:p>
              <a:p>
                <a:pPr marL="0" indent="0">
                  <a:buNone/>
                </a:pPr>
                <a:r>
                  <a:rPr lang="en-US" sz="1800" dirty="0"/>
                  <a:t>This is actually an approximation of the Gaussian filter, since a true Gaussian would be computed on all of the elements of the image.</a:t>
                </a:r>
              </a:p>
              <a:p>
                <a:pPr marL="0" indent="0">
                  <a:buNone/>
                </a:pPr>
                <a:endParaRPr lang="en-US" sz="1800" dirty="0"/>
              </a:p>
              <a:p>
                <a:endParaRPr lang="en-US" sz="18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3"/>
                <a:stretch>
                  <a:fillRect l="-600" t="-1571"/>
                </a:stretch>
              </a:blipFill>
            </p:spPr>
            <p:txBody>
              <a:bodyPr/>
              <a:lstStyle/>
              <a:p>
                <a:r>
                  <a:rPr lang="ro-RO">
                    <a:noFill/>
                  </a:rPr>
                  <a:t> </a:t>
                </a:r>
              </a:p>
            </p:txBody>
          </p:sp>
        </mc:Fallback>
      </mc:AlternateContent>
      <p:pic>
        <p:nvPicPr>
          <p:cNvPr id="1032" name="Picture 8" descr="Imagine similară"/>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8812" y="1905000"/>
            <a:ext cx="3781425"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80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pPr marL="0" indent="0">
                  <a:buNone/>
                </a:pPr>
                <a:r>
                  <a:rPr lang="en-US" sz="1800" dirty="0"/>
                  <a:t>    Correlation is mainly used in order to find portions of an image that are similar to the filter.</a:t>
                </a:r>
              </a:p>
              <a:p>
                <a:pPr marL="0" indent="0">
                  <a:buNone/>
                </a:pPr>
                <a:r>
                  <a:rPr lang="en-US" sz="1800" dirty="0"/>
                  <a:t>Correlation can be viewed as dot product of two vectors in Euclidian space</a:t>
                </a:r>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𝐹</m:t>
                      </m:r>
                      <m:r>
                        <a:rPr lang="en-US" sz="1800" b="0" i="1" smtClean="0">
                          <a:latin typeface="Cambria Math" panose="02040503050406030204" pitchFamily="18" charset="0"/>
                        </a:rPr>
                        <m:t>∘</m:t>
                      </m:r>
                      <m:r>
                        <a:rPr lang="en-US" sz="1800" b="0" i="1" smtClean="0">
                          <a:latin typeface="Cambria Math" panose="02040503050406030204" pitchFamily="18" charset="0"/>
                        </a:rPr>
                        <m:t>𝐼</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𝐹</m:t>
                              </m:r>
                            </m:e>
                          </m:d>
                        </m:e>
                      </m:d>
                      <m:d>
                        <m:dPr>
                          <m:begChr m:val="|"/>
                          <m:endChr m:val="|"/>
                          <m:ctrlPr>
                            <a:rPr lang="en-US" sz="1800" b="0" i="1" smtClean="0">
                              <a:latin typeface="Cambria Math" panose="02040503050406030204" pitchFamily="18" charset="0"/>
                            </a:rPr>
                          </m:ctrlPr>
                        </m:dPr>
                        <m:e>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𝑥</m:t>
                                  </m:r>
                                </m:sub>
                              </m:sSub>
                            </m:e>
                          </m:d>
                        </m:e>
                      </m:d>
                      <m:r>
                        <m:rPr>
                          <m:sty m:val="p"/>
                        </m:rPr>
                        <a:rPr lang="en-US" sz="1800" b="0" i="0" smtClean="0">
                          <a:latin typeface="Cambria Math" panose="02040503050406030204" pitchFamily="18" charset="0"/>
                        </a:rPr>
                        <m:t>cos</m:t>
                      </m:r>
                      <m:r>
                        <a:rPr lang="en-US" sz="1800" b="0" i="1" smtClean="0">
                          <a:latin typeface="Cambria Math" panose="02040503050406030204" pitchFamily="18" charset="0"/>
                        </a:rPr>
                        <m:t>⁡</m:t>
                      </m:r>
                      <m:r>
                        <a:rPr lang="en-US" sz="1800" b="0" i="1" smtClean="0">
                          <a:latin typeface="Cambria Math" panose="02040503050406030204" pitchFamily="18" charset="0"/>
                        </a:rPr>
                        <m:t>𝜃</m:t>
                      </m:r>
                    </m:oMath>
                  </m:oMathPara>
                </a14:m>
                <a:endParaRPr lang="en-US" sz="1800" dirty="0"/>
              </a:p>
              <a:p>
                <a:pPr marL="0" indent="0">
                  <a:buNone/>
                </a:pPr>
                <a:r>
                  <a:rPr lang="en-US" sz="1800" dirty="0"/>
                  <a:t>For </a:t>
                </a:r>
                <a14:m>
                  <m:oMath xmlns:m="http://schemas.openxmlformats.org/officeDocument/2006/math">
                    <m:r>
                      <a:rPr lang="en-US" sz="1800" b="0" i="1" smtClean="0">
                        <a:latin typeface="Cambria Math" panose="02040503050406030204" pitchFamily="18" charset="0"/>
                      </a:rPr>
                      <m:t>𝐹</m:t>
                    </m:r>
                  </m:oMath>
                </a14:m>
                <a:r>
                  <a:rPr lang="en-US" sz="1800"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𝑥</m:t>
                        </m:r>
                      </m:sub>
                    </m:sSub>
                  </m:oMath>
                </a14:m>
                <a:r>
                  <a:rPr lang="en-US" sz="1800" dirty="0"/>
                  <a:t> of fixed magnitudes, the values is the greatest when </a:t>
                </a:r>
                <a14:m>
                  <m:oMath xmlns:m="http://schemas.openxmlformats.org/officeDocument/2006/math">
                    <m:r>
                      <a:rPr lang="en-US" sz="1800" b="0" i="1" smtClean="0">
                        <a:latin typeface="Cambria Math" panose="02040503050406030204" pitchFamily="18" charset="0"/>
                      </a:rPr>
                      <m:t>𝜃</m:t>
                    </m:r>
                    <m:r>
                      <a:rPr lang="en-US" sz="1800" b="0" i="1" smtClean="0">
                        <a:latin typeface="Cambria Math" panose="02040503050406030204" pitchFamily="18" charset="0"/>
                      </a:rPr>
                      <m:t>=0</m:t>
                    </m:r>
                  </m:oMath>
                </a14:m>
                <a:r>
                  <a:rPr lang="en-US" sz="1800" dirty="0"/>
                  <a:t>. </a:t>
                </a:r>
                <a14:m>
                  <m:oMath xmlns:m="http://schemas.openxmlformats.org/officeDocument/2006/math">
                    <m:r>
                      <a:rPr lang="en-US" sz="1800" b="0" i="1" smtClean="0">
                        <a:latin typeface="Cambria Math" panose="02040503050406030204" pitchFamily="18" charset="0"/>
                      </a:rPr>
                      <m:t>𝐼</m:t>
                    </m:r>
                  </m:oMath>
                </a14:m>
                <a:r>
                  <a:rPr lang="en-US" sz="1800" dirty="0"/>
                  <a:t> is a scaled vector of </a:t>
                </a:r>
                <a14:m>
                  <m:oMath xmlns:m="http://schemas.openxmlformats.org/officeDocument/2006/math">
                    <m:r>
                      <a:rPr lang="en-US" sz="1800" b="0" i="1" smtClean="0">
                        <a:latin typeface="Cambria Math" panose="02040503050406030204" pitchFamily="18" charset="0"/>
                      </a:rPr>
                      <m:t>𝐹</m:t>
                    </m:r>
                  </m:oMath>
                </a14:m>
                <a:r>
                  <a:rPr lang="en-US" sz="1800" dirty="0"/>
                  <a:t>. </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3"/>
                <a:stretch>
                  <a:fillRect l="-600" t="-1571"/>
                </a:stretch>
              </a:blipFill>
            </p:spPr>
            <p:txBody>
              <a:bodyPr/>
              <a:lstStyle/>
              <a:p>
                <a:r>
                  <a:rPr lang="ro-RO">
                    <a:noFill/>
                  </a:rPr>
                  <a:t> </a:t>
                </a:r>
              </a:p>
            </p:txBody>
          </p:sp>
        </mc:Fallback>
      </mc:AlternateContent>
    </p:spTree>
    <p:extLst>
      <p:ext uri="{BB962C8B-B14F-4D97-AF65-F5344CB8AC3E}">
        <p14:creationId xmlns:p14="http://schemas.microsoft.com/office/powerpoint/2010/main" val="287135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pPr marL="0" indent="0">
                  <a:buNone/>
                </a:pPr>
                <a:r>
                  <a:rPr lang="en-US" sz="1800" dirty="0"/>
                  <a:t>Correlation in 2d:</a:t>
                </a:r>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rPr>
                        <m:t>𝐹</m:t>
                      </m:r>
                      <m:r>
                        <a:rPr lang="en-US" sz="1800" i="1">
                          <a:latin typeface="Cambria Math" panose="02040503050406030204" pitchFamily="18" charset="0"/>
                        </a:rPr>
                        <m:t> ∘</m:t>
                      </m:r>
                      <m:r>
                        <a:rPr lang="en-US" sz="1800" i="1">
                          <a:latin typeface="Cambria Math" panose="02040503050406030204" pitchFamily="18" charset="0"/>
                        </a:rPr>
                        <m:t>𝐼</m:t>
                      </m:r>
                      <m:r>
                        <a:rPr lang="en-US" sz="1800" i="1">
                          <a:latin typeface="Cambria Math" panose="02040503050406030204" pitchFamily="18" charset="0"/>
                        </a:rPr>
                        <m:t>(</m:t>
                      </m:r>
                      <m:r>
                        <a:rPr lang="en-US" sz="1800" i="1">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i="1">
                          <a:latin typeface="Cambria Math" panose="02040503050406030204" pitchFamily="18" charset="0"/>
                        </a:rPr>
                        <m:t>)=</m:t>
                      </m:r>
                      <m:nary>
                        <m:naryPr>
                          <m:chr m:val="∑"/>
                          <m:ctrlPr>
                            <a:rPr lang="en-US" sz="1800" i="1" smtClean="0">
                              <a:latin typeface="Cambria Math" panose="02040503050406030204" pitchFamily="18" charset="0"/>
                            </a:rPr>
                          </m:ctrlPr>
                        </m:naryPr>
                        <m:sub>
                          <m:r>
                            <m:rPr>
                              <m:brk m:alnAt="23"/>
                            </m:rPr>
                            <a:rPr lang="en-US" sz="1800" b="0" i="1" smtClean="0">
                              <a:latin typeface="Cambria Math" panose="02040503050406030204" pitchFamily="18" charset="0"/>
                            </a:rPr>
                            <m:t>𝑗</m:t>
                          </m:r>
                          <m:r>
                            <a:rPr lang="en-US" sz="1800" b="0" i="1" smtClean="0">
                              <a:latin typeface="Cambria Math" panose="02040503050406030204" pitchFamily="18" charset="0"/>
                            </a:rPr>
                            <m:t>=−</m:t>
                          </m:r>
                          <m:r>
                            <a:rPr lang="en-US" sz="1800" b="0" i="1" smtClean="0">
                              <a:latin typeface="Cambria Math" panose="02040503050406030204" pitchFamily="18" charset="0"/>
                            </a:rPr>
                            <m:t>𝑁</m:t>
                          </m:r>
                        </m:sub>
                        <m:sup>
                          <m:r>
                            <a:rPr lang="en-US" sz="1800" b="0" i="1" smtClean="0">
                              <a:latin typeface="Cambria Math" panose="02040503050406030204" pitchFamily="18" charset="0"/>
                            </a:rPr>
                            <m:t>𝑗</m:t>
                          </m:r>
                          <m:r>
                            <a:rPr lang="en-US" sz="1800" b="0" i="1" smtClean="0">
                              <a:latin typeface="Cambria Math" panose="02040503050406030204" pitchFamily="18" charset="0"/>
                            </a:rPr>
                            <m:t>=</m:t>
                          </m:r>
                          <m:r>
                            <a:rPr lang="en-US" sz="1800" b="0" i="1" smtClean="0">
                              <a:latin typeface="Cambria Math" panose="02040503050406030204" pitchFamily="18" charset="0"/>
                            </a:rPr>
                            <m:t>𝑁</m:t>
                          </m:r>
                        </m:sup>
                        <m:e>
                          <m:nary>
                            <m:naryPr>
                              <m:chr m:val="∑"/>
                              <m:ctrlPr>
                                <a:rPr lang="en-US" sz="1800" i="1">
                                  <a:latin typeface="Cambria Math" panose="02040503050406030204" pitchFamily="18" charset="0"/>
                                </a:rPr>
                              </m:ctrlPr>
                            </m:naryPr>
                            <m:sub>
                              <m:r>
                                <m:rPr>
                                  <m:brk m:alnAt="23"/>
                                </m:rP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𝑁</m:t>
                              </m:r>
                            </m:sub>
                            <m:sup>
                              <m:r>
                                <a:rPr lang="en-US" sz="1800" i="1">
                                  <a:latin typeface="Cambria Math" panose="02040503050406030204" pitchFamily="18" charset="0"/>
                                </a:rPr>
                                <m:t>𝑖</m:t>
                              </m:r>
                              <m:r>
                                <a:rPr lang="en-US" sz="1800" i="1">
                                  <a:latin typeface="Cambria Math" panose="02040503050406030204" pitchFamily="18" charset="0"/>
                                </a:rPr>
                                <m:t>=</m:t>
                              </m:r>
                              <m:r>
                                <a:rPr lang="en-US" sz="1800" i="1">
                                  <a:latin typeface="Cambria Math" panose="02040503050406030204" pitchFamily="18" charset="0"/>
                                </a:rPr>
                                <m:t>𝑁</m:t>
                              </m:r>
                            </m:sup>
                            <m:e>
                              <m:r>
                                <a:rPr lang="en-US" sz="1800" i="1">
                                  <a:latin typeface="Cambria Math" panose="02040503050406030204" pitchFamily="18" charset="0"/>
                                </a:rPr>
                                <m:t>𝐹</m:t>
                              </m:r>
                              <m:d>
                                <m:dPr>
                                  <m:ctrlPr>
                                    <a:rPr lang="en-US" sz="1800" i="1">
                                      <a:latin typeface="Cambria Math" panose="02040503050406030204" pitchFamily="18" charset="0"/>
                                    </a:rPr>
                                  </m:ctrlPr>
                                </m:dPr>
                                <m:e>
                                  <m:r>
                                    <a:rPr lang="en-US" sz="1800" i="1">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𝑗</m:t>
                                  </m:r>
                                </m:e>
                              </m:d>
                              <m:r>
                                <a:rPr lang="en-US" sz="1800" i="1">
                                  <a:latin typeface="Cambria Math" panose="02040503050406030204" pitchFamily="18" charset="0"/>
                                </a:rPr>
                                <m:t>𝐼</m:t>
                              </m:r>
                              <m:r>
                                <a:rPr lang="en-US" sz="1800" i="1">
                                  <a:latin typeface="Cambria Math" panose="02040503050406030204" pitchFamily="18" charset="0"/>
                                </a:rPr>
                                <m:t>(</m:t>
                              </m:r>
                              <m:r>
                                <a:rPr lang="en-US" sz="1800" i="1">
                                  <a:latin typeface="Cambria Math" panose="02040503050406030204" pitchFamily="18" charset="0"/>
                                </a:rPr>
                                <m:t>𝑥</m:t>
                              </m:r>
                              <m:r>
                                <a:rPr lang="en-US" sz="1800" i="1">
                                  <a:latin typeface="Cambria Math" panose="02040503050406030204" pitchFamily="18" charset="0"/>
                                </a:rPr>
                                <m:t>+</m:t>
                              </m:r>
                              <m:r>
                                <a:rPr lang="en-US" sz="1800" i="1">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𝑗</m:t>
                              </m:r>
                              <m:r>
                                <a:rPr lang="en-US" sz="1800" i="1">
                                  <a:latin typeface="Cambria Math" panose="02040503050406030204" pitchFamily="18" charset="0"/>
                                </a:rPr>
                                <m:t>)</m:t>
                              </m:r>
                            </m:e>
                          </m:nary>
                        </m:e>
                      </m:nary>
                    </m:oMath>
                  </m:oMathPara>
                </a14:m>
                <a:endParaRPr lang="en-US" sz="1800" dirty="0"/>
              </a:p>
              <a:p>
                <a:pPr marL="0" indent="0">
                  <a:buNone/>
                </a:pPr>
                <a:r>
                  <a:rPr lang="en-US" sz="1800" dirty="0"/>
                  <a:t>For an image, we compute the correlation by aligning the filter with the image and sliding the filter</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3"/>
                <a:stretch>
                  <a:fillRect l="-600" t="-1571"/>
                </a:stretch>
              </a:blipFill>
            </p:spPr>
            <p:txBody>
              <a:bodyPr/>
              <a:lstStyle/>
              <a:p>
                <a:r>
                  <a:rPr lang="ro-RO">
                    <a:noFill/>
                  </a:rPr>
                  <a:t> </a:t>
                </a:r>
              </a:p>
            </p:txBody>
          </p:sp>
        </mc:Fallback>
      </mc:AlternateContent>
    </p:spTree>
    <p:extLst>
      <p:ext uri="{BB962C8B-B14F-4D97-AF65-F5344CB8AC3E}">
        <p14:creationId xmlns:p14="http://schemas.microsoft.com/office/powerpoint/2010/main" val="318280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7"/>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Correlation and Convolution</a:t>
            </a:r>
            <a:endParaRPr dirty="0"/>
          </a:p>
        </p:txBody>
      </p:sp>
      <p:sp>
        <p:nvSpPr>
          <p:cNvPr id="1417" name="Google Shape;1417;p17"/>
          <p:cNvSpPr txBox="1">
            <a:spLocks noGrp="1"/>
          </p:cNvSpPr>
          <p:nvPr>
            <p:ph type="body" idx="1"/>
          </p:nvPr>
        </p:nvSpPr>
        <p:spPr>
          <a:xfrm>
            <a:off x="1522414" y="1905000"/>
            <a:ext cx="10210798" cy="4267200"/>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sz="1800" dirty="0"/>
              <a:t>Cross-Correlation Operation:</a:t>
            </a:r>
          </a:p>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endParaRPr sz="1800" dirty="0"/>
          </a:p>
          <a:p>
            <a:pPr marL="274320" lvl="0" indent="-182880" algn="l" rtl="0">
              <a:lnSpc>
                <a:spcPct val="90000"/>
              </a:lnSpc>
              <a:spcBef>
                <a:spcPts val="1800"/>
              </a:spcBef>
              <a:spcAft>
                <a:spcPts val="0"/>
              </a:spcAft>
              <a:buSzPts val="1440"/>
              <a:buNone/>
            </a:pPr>
            <a:endParaRPr sz="1800" dirty="0"/>
          </a:p>
        </p:txBody>
      </p:sp>
      <p:pic>
        <p:nvPicPr>
          <p:cNvPr id="3074" name="Picture 2" descr="Convolution Operation 1">
            <a:extLst>
              <a:ext uri="{FF2B5EF4-FFF2-40B4-BE49-F238E27FC236}">
                <a16:creationId xmlns:a16="http://schemas.microsoft.com/office/drawing/2014/main" id="{EA8DF278-7988-C067-8E88-D51C492A2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4" y="2667000"/>
            <a:ext cx="7820631" cy="328445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31;p42">
            <a:extLst>
              <a:ext uri="{FF2B5EF4-FFF2-40B4-BE49-F238E27FC236}">
                <a16:creationId xmlns:a16="http://schemas.microsoft.com/office/drawing/2014/main" id="{B2EB7F2A-A7F5-9F3C-F274-46E62C207F4B}"/>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https://</a:t>
            </a:r>
            <a:r>
              <a:rPr lang="en-US" sz="1200" dirty="0" err="1">
                <a:solidFill>
                  <a:schemeClr val="lt1"/>
                </a:solidFill>
                <a:latin typeface="Century Gothic"/>
                <a:ea typeface="Century Gothic"/>
                <a:cs typeface="Century Gothic"/>
                <a:sym typeface="Century Gothic"/>
              </a:rPr>
              <a:t>indoml.com</a:t>
            </a:r>
            <a:r>
              <a:rPr lang="en-US" sz="1200" dirty="0">
                <a:solidFill>
                  <a:schemeClr val="lt1"/>
                </a:solidFill>
                <a:latin typeface="Century Gothic"/>
                <a:ea typeface="Century Gothic"/>
                <a:cs typeface="Century Gothic"/>
                <a:sym typeface="Century Gothic"/>
              </a:rPr>
              <a:t>/2018/03/07/student-notes-convolutional-neural-networks-</a:t>
            </a:r>
            <a:r>
              <a:rPr lang="en-US" sz="1200" dirty="0" err="1">
                <a:solidFill>
                  <a:schemeClr val="lt1"/>
                </a:solidFill>
                <a:latin typeface="Century Gothic"/>
                <a:ea typeface="Century Gothic"/>
                <a:cs typeface="Century Gothic"/>
                <a:sym typeface="Century Gothic"/>
              </a:rPr>
              <a:t>cnn</a:t>
            </a:r>
            <a:r>
              <a:rPr lang="en-US" sz="1200" dirty="0">
                <a:solidFill>
                  <a:schemeClr val="lt1"/>
                </a:solidFill>
                <a:latin typeface="Century Gothic"/>
                <a:ea typeface="Century Gothic"/>
                <a:cs typeface="Century Gothic"/>
                <a:sym typeface="Century Gothic"/>
              </a:rPr>
              <a:t>-introduction/</a:t>
            </a:r>
            <a:endParaRPr sz="1200" dirty="0">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7"/>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Correlation and Convolution</a:t>
            </a:r>
            <a:endParaRPr dirty="0"/>
          </a:p>
        </p:txBody>
      </p:sp>
      <p:sp>
        <p:nvSpPr>
          <p:cNvPr id="1417" name="Google Shape;1417;p17"/>
          <p:cNvSpPr txBox="1">
            <a:spLocks noGrp="1"/>
          </p:cNvSpPr>
          <p:nvPr>
            <p:ph type="body" idx="1"/>
          </p:nvPr>
        </p:nvSpPr>
        <p:spPr>
          <a:xfrm>
            <a:off x="1522414" y="1905000"/>
            <a:ext cx="10210798" cy="4267200"/>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sz="1800" dirty="0"/>
              <a:t>Cross-Correlation Operation:</a:t>
            </a:r>
          </a:p>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endParaRPr sz="1800" dirty="0"/>
          </a:p>
          <a:p>
            <a:pPr marL="274320" lvl="0" indent="-182880" algn="l" rtl="0">
              <a:lnSpc>
                <a:spcPct val="90000"/>
              </a:lnSpc>
              <a:spcBef>
                <a:spcPts val="1800"/>
              </a:spcBef>
              <a:spcAft>
                <a:spcPts val="0"/>
              </a:spcAft>
              <a:buSzPts val="1440"/>
              <a:buNone/>
            </a:pPr>
            <a:endParaRPr sz="1800" dirty="0"/>
          </a:p>
        </p:txBody>
      </p:sp>
      <p:sp>
        <p:nvSpPr>
          <p:cNvPr id="2" name="Google Shape;1631;p42">
            <a:extLst>
              <a:ext uri="{FF2B5EF4-FFF2-40B4-BE49-F238E27FC236}">
                <a16:creationId xmlns:a16="http://schemas.microsoft.com/office/drawing/2014/main" id="{B2EB7F2A-A7F5-9F3C-F274-46E62C207F4B}"/>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https://</a:t>
            </a:r>
            <a:r>
              <a:rPr lang="en-US" sz="1200" dirty="0" err="1">
                <a:solidFill>
                  <a:schemeClr val="lt1"/>
                </a:solidFill>
                <a:latin typeface="Century Gothic"/>
                <a:ea typeface="Century Gothic"/>
                <a:cs typeface="Century Gothic"/>
                <a:sym typeface="Century Gothic"/>
              </a:rPr>
              <a:t>indoml.com</a:t>
            </a:r>
            <a:r>
              <a:rPr lang="en-US" sz="1200" dirty="0">
                <a:solidFill>
                  <a:schemeClr val="lt1"/>
                </a:solidFill>
                <a:latin typeface="Century Gothic"/>
                <a:ea typeface="Century Gothic"/>
                <a:cs typeface="Century Gothic"/>
                <a:sym typeface="Century Gothic"/>
              </a:rPr>
              <a:t>/2018/03/07/student-notes-convolutional-neural-networks-</a:t>
            </a:r>
            <a:r>
              <a:rPr lang="en-US" sz="1200" dirty="0" err="1">
                <a:solidFill>
                  <a:schemeClr val="lt1"/>
                </a:solidFill>
                <a:latin typeface="Century Gothic"/>
                <a:ea typeface="Century Gothic"/>
                <a:cs typeface="Century Gothic"/>
                <a:sym typeface="Century Gothic"/>
              </a:rPr>
              <a:t>cnn</a:t>
            </a:r>
            <a:r>
              <a:rPr lang="en-US" sz="1200" dirty="0">
                <a:solidFill>
                  <a:schemeClr val="lt1"/>
                </a:solidFill>
                <a:latin typeface="Century Gothic"/>
                <a:ea typeface="Century Gothic"/>
                <a:cs typeface="Century Gothic"/>
                <a:sym typeface="Century Gothic"/>
              </a:rPr>
              <a:t>-introduction/</a:t>
            </a:r>
            <a:endParaRPr sz="1200" dirty="0">
              <a:solidFill>
                <a:schemeClr val="lt1"/>
              </a:solidFill>
              <a:latin typeface="Century Gothic"/>
              <a:ea typeface="Century Gothic"/>
              <a:cs typeface="Century Gothic"/>
              <a:sym typeface="Century Gothic"/>
            </a:endParaRPr>
          </a:p>
        </p:txBody>
      </p:sp>
      <p:pic>
        <p:nvPicPr>
          <p:cNvPr id="3" name="Picture 2" descr="Convolution Operation 2">
            <a:extLst>
              <a:ext uri="{FF2B5EF4-FFF2-40B4-BE49-F238E27FC236}">
                <a16:creationId xmlns:a16="http://schemas.microsoft.com/office/drawing/2014/main" id="{C0167621-D021-BD52-FE0B-0EA92A223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4" y="2684231"/>
            <a:ext cx="7753409" cy="3278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58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5">
          <a:extLst>
            <a:ext uri="{FF2B5EF4-FFF2-40B4-BE49-F238E27FC236}">
              <a16:creationId xmlns:a16="http://schemas.microsoft.com/office/drawing/2014/main" id="{92577B12-B6AC-6733-54A8-94EEAF602F6B}"/>
            </a:ext>
          </a:extLst>
        </p:cNvPr>
        <p:cNvGrpSpPr/>
        <p:nvPr/>
      </p:nvGrpSpPr>
      <p:grpSpPr>
        <a:xfrm>
          <a:off x="0" y="0"/>
          <a:ext cx="0" cy="0"/>
          <a:chOff x="0" y="0"/>
          <a:chExt cx="0" cy="0"/>
        </a:xfrm>
      </p:grpSpPr>
      <p:sp>
        <p:nvSpPr>
          <p:cNvPr id="1416" name="Google Shape;1416;p17">
            <a:extLst>
              <a:ext uri="{FF2B5EF4-FFF2-40B4-BE49-F238E27FC236}">
                <a16:creationId xmlns:a16="http://schemas.microsoft.com/office/drawing/2014/main" id="{F7A3FF8C-59CD-1AEF-441C-F98662E4FF9F}"/>
              </a:ext>
            </a:extLst>
          </p:cNvPr>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Correlation and Convolution</a:t>
            </a:r>
            <a:endParaRPr dirty="0"/>
          </a:p>
        </p:txBody>
      </p:sp>
      <p:sp>
        <p:nvSpPr>
          <p:cNvPr id="1417" name="Google Shape;1417;p17">
            <a:extLst>
              <a:ext uri="{FF2B5EF4-FFF2-40B4-BE49-F238E27FC236}">
                <a16:creationId xmlns:a16="http://schemas.microsoft.com/office/drawing/2014/main" id="{B3857E56-B77E-C30E-44C9-A63132334977}"/>
              </a:ext>
            </a:extLst>
          </p:cNvPr>
          <p:cNvSpPr txBox="1">
            <a:spLocks noGrp="1"/>
          </p:cNvSpPr>
          <p:nvPr>
            <p:ph type="body" idx="1"/>
          </p:nvPr>
        </p:nvSpPr>
        <p:spPr>
          <a:xfrm>
            <a:off x="1522414" y="1905000"/>
            <a:ext cx="10210798" cy="4267200"/>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sz="1800" dirty="0"/>
              <a:t>Cross-Correlation Operation:</a:t>
            </a:r>
          </a:p>
        </p:txBody>
      </p:sp>
      <p:sp>
        <p:nvSpPr>
          <p:cNvPr id="2" name="Google Shape;1631;p42">
            <a:extLst>
              <a:ext uri="{FF2B5EF4-FFF2-40B4-BE49-F238E27FC236}">
                <a16:creationId xmlns:a16="http://schemas.microsoft.com/office/drawing/2014/main" id="{2CD3D603-1561-78B5-4702-0B994A2ECB61}"/>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https://</a:t>
            </a:r>
            <a:r>
              <a:rPr lang="en-US" sz="1200" dirty="0" err="1">
                <a:solidFill>
                  <a:schemeClr val="lt1"/>
                </a:solidFill>
                <a:latin typeface="Century Gothic"/>
                <a:ea typeface="Century Gothic"/>
                <a:cs typeface="Century Gothic"/>
                <a:sym typeface="Century Gothic"/>
              </a:rPr>
              <a:t>indoml.com</a:t>
            </a:r>
            <a:r>
              <a:rPr lang="en-US" sz="1200" dirty="0">
                <a:solidFill>
                  <a:schemeClr val="lt1"/>
                </a:solidFill>
                <a:latin typeface="Century Gothic"/>
                <a:ea typeface="Century Gothic"/>
                <a:cs typeface="Century Gothic"/>
                <a:sym typeface="Century Gothic"/>
              </a:rPr>
              <a:t>/2018/03/07/student-notes-convolutional-neural-networks-</a:t>
            </a:r>
            <a:r>
              <a:rPr lang="en-US" sz="1200" dirty="0" err="1">
                <a:solidFill>
                  <a:schemeClr val="lt1"/>
                </a:solidFill>
                <a:latin typeface="Century Gothic"/>
                <a:ea typeface="Century Gothic"/>
                <a:cs typeface="Century Gothic"/>
                <a:sym typeface="Century Gothic"/>
              </a:rPr>
              <a:t>cnn</a:t>
            </a:r>
            <a:r>
              <a:rPr lang="en-US" sz="1200" dirty="0">
                <a:solidFill>
                  <a:schemeClr val="lt1"/>
                </a:solidFill>
                <a:latin typeface="Century Gothic"/>
                <a:ea typeface="Century Gothic"/>
                <a:cs typeface="Century Gothic"/>
                <a:sym typeface="Century Gothic"/>
              </a:rPr>
              <a:t>-introduction/</a:t>
            </a:r>
            <a:endParaRPr sz="1200" dirty="0">
              <a:solidFill>
                <a:schemeClr val="lt1"/>
              </a:solidFill>
              <a:latin typeface="Century Gothic"/>
              <a:ea typeface="Century Gothic"/>
              <a:cs typeface="Century Gothic"/>
              <a:sym typeface="Century Gothic"/>
            </a:endParaRPr>
          </a:p>
        </p:txBody>
      </p:sp>
      <p:pic>
        <p:nvPicPr>
          <p:cNvPr id="3" name="Picture 2" descr="Convolution Operation 2">
            <a:extLst>
              <a:ext uri="{FF2B5EF4-FFF2-40B4-BE49-F238E27FC236}">
                <a16:creationId xmlns:a16="http://schemas.microsoft.com/office/drawing/2014/main" id="{398D225F-772A-79D5-5483-D0F41A67E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4" y="2684231"/>
            <a:ext cx="7753409" cy="3278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758EBE9B-C8AA-D6A7-6549-61F254E8184C}"/>
              </a:ext>
            </a:extLst>
          </p:cNvPr>
          <p:cNvGraphicFramePr>
            <a:graphicFrameLocks noGrp="1"/>
          </p:cNvGraphicFramePr>
          <p:nvPr>
            <p:extLst>
              <p:ext uri="{D42A27DB-BD31-4B8C-83A1-F6EECF244321}">
                <p14:modId xmlns:p14="http://schemas.microsoft.com/office/powerpoint/2010/main" val="3308088018"/>
              </p:ext>
            </p:extLst>
          </p:nvPr>
        </p:nvGraphicFramePr>
        <p:xfrm>
          <a:off x="7542212" y="3068196"/>
          <a:ext cx="1676400" cy="1656204"/>
        </p:xfrm>
        <a:graphic>
          <a:graphicData uri="http://schemas.openxmlformats.org/drawingml/2006/table">
            <a:tbl>
              <a:tblPr firstRow="1" bandRow="1">
                <a:tableStyleId>{2D5ABB26-0587-4C30-8999-92F81FD0307C}</a:tableStyleId>
              </a:tblPr>
              <a:tblGrid>
                <a:gridCol w="419100">
                  <a:extLst>
                    <a:ext uri="{9D8B030D-6E8A-4147-A177-3AD203B41FA5}">
                      <a16:colId xmlns:a16="http://schemas.microsoft.com/office/drawing/2014/main" val="2703490049"/>
                    </a:ext>
                  </a:extLst>
                </a:gridCol>
                <a:gridCol w="419100">
                  <a:extLst>
                    <a:ext uri="{9D8B030D-6E8A-4147-A177-3AD203B41FA5}">
                      <a16:colId xmlns:a16="http://schemas.microsoft.com/office/drawing/2014/main" val="2484783299"/>
                    </a:ext>
                  </a:extLst>
                </a:gridCol>
                <a:gridCol w="419100">
                  <a:extLst>
                    <a:ext uri="{9D8B030D-6E8A-4147-A177-3AD203B41FA5}">
                      <a16:colId xmlns:a16="http://schemas.microsoft.com/office/drawing/2014/main" val="4098035637"/>
                    </a:ext>
                  </a:extLst>
                </a:gridCol>
                <a:gridCol w="419100">
                  <a:extLst>
                    <a:ext uri="{9D8B030D-6E8A-4147-A177-3AD203B41FA5}">
                      <a16:colId xmlns:a16="http://schemas.microsoft.com/office/drawing/2014/main" val="1242274835"/>
                    </a:ext>
                  </a:extLst>
                </a:gridCol>
              </a:tblGrid>
              <a:tr h="414051">
                <a:tc>
                  <a:txBody>
                    <a:bodyPr/>
                    <a:lstStyle/>
                    <a:p>
                      <a:pPr algn="ctr"/>
                      <a:endParaRPr lang="en-US" sz="1400" b="0" dirty="0">
                        <a:latin typeface="Arial" panose="020B0604020202020204" pitchFamily="34" charset="0"/>
                        <a:cs typeface="Arial" panose="020B0604020202020204" pitchFamily="34" charset="0"/>
                      </a:endParaRPr>
                    </a:p>
                  </a:txBody>
                  <a:tcPr anchor="ctr"/>
                </a:tc>
                <a:tc>
                  <a:txBody>
                    <a:bodyPr/>
                    <a:lstStyle/>
                    <a:p>
                      <a:pPr algn="ctr"/>
                      <a:endParaRPr lang="en-US" sz="1400" b="0" dirty="0">
                        <a:latin typeface="Arial" panose="020B0604020202020204" pitchFamily="34" charset="0"/>
                        <a:cs typeface="Arial" panose="020B0604020202020204" pitchFamily="34" charset="0"/>
                      </a:endParaRPr>
                    </a:p>
                  </a:txBody>
                  <a:tcPr anchor="ctr"/>
                </a:tc>
                <a:tc>
                  <a:txBody>
                    <a:bodyPr/>
                    <a:lstStyle/>
                    <a:p>
                      <a:pPr algn="ctr"/>
                      <a:r>
                        <a:rPr lang="en-US" sz="1400" b="0" dirty="0">
                          <a:latin typeface="Arial" panose="020B0604020202020204" pitchFamily="34" charset="0"/>
                          <a:cs typeface="Arial" panose="020B0604020202020204" pitchFamily="34" charset="0"/>
                        </a:rPr>
                        <a:t>-4</a:t>
                      </a:r>
                    </a:p>
                  </a:txBody>
                  <a:tcPr anchor="ctr"/>
                </a:tc>
                <a:tc>
                  <a:txBody>
                    <a:bodyPr/>
                    <a:lstStyle/>
                    <a:p>
                      <a:pPr algn="ctr"/>
                      <a:r>
                        <a:rPr lang="en-US" sz="1400" b="0" dirty="0">
                          <a:latin typeface="Arial" panose="020B0604020202020204" pitchFamily="34" charset="0"/>
                          <a:cs typeface="Arial" panose="020B0604020202020204" pitchFamily="34" charset="0"/>
                        </a:rPr>
                        <a:t>5</a:t>
                      </a:r>
                    </a:p>
                  </a:txBody>
                  <a:tcPr anchor="ctr"/>
                </a:tc>
                <a:extLst>
                  <a:ext uri="{0D108BD9-81ED-4DB2-BD59-A6C34878D82A}">
                    <a16:rowId xmlns:a16="http://schemas.microsoft.com/office/drawing/2014/main" val="2735706539"/>
                  </a:ext>
                </a:extLst>
              </a:tr>
              <a:tr h="414051">
                <a:tc>
                  <a:txBody>
                    <a:bodyPr/>
                    <a:lstStyle/>
                    <a:p>
                      <a:pPr algn="ctr"/>
                      <a:r>
                        <a:rPr lang="en-US" sz="1400" b="0" dirty="0">
                          <a:latin typeface="Arial" panose="020B0604020202020204" pitchFamily="34" charset="0"/>
                          <a:cs typeface="Arial" panose="020B0604020202020204" pitchFamily="34" charset="0"/>
                        </a:rPr>
                        <a:t>0</a:t>
                      </a:r>
                    </a:p>
                  </a:txBody>
                  <a:tcPr anchor="ctr"/>
                </a:tc>
                <a:tc>
                  <a:txBody>
                    <a:bodyPr/>
                    <a:lstStyle/>
                    <a:p>
                      <a:pPr algn="ctr"/>
                      <a:r>
                        <a:rPr lang="en-US" sz="1400" b="0" dirty="0">
                          <a:latin typeface="Arial" panose="020B0604020202020204" pitchFamily="34" charset="0"/>
                          <a:cs typeface="Arial" panose="020B0604020202020204" pitchFamily="34" charset="0"/>
                        </a:rPr>
                        <a:t>4</a:t>
                      </a:r>
                    </a:p>
                  </a:txBody>
                  <a:tcPr anchor="ctr"/>
                </a:tc>
                <a:tc>
                  <a:txBody>
                    <a:bodyPr/>
                    <a:lstStyle/>
                    <a:p>
                      <a:pPr algn="ctr"/>
                      <a:r>
                        <a:rPr lang="en-US" sz="1400" b="0" dirty="0">
                          <a:latin typeface="Arial" panose="020B0604020202020204" pitchFamily="34" charset="0"/>
                          <a:cs typeface="Arial" panose="020B0604020202020204" pitchFamily="34" charset="0"/>
                        </a:rPr>
                        <a:t>0</a:t>
                      </a:r>
                    </a:p>
                  </a:txBody>
                  <a:tcPr anchor="ctr"/>
                </a:tc>
                <a:tc>
                  <a:txBody>
                    <a:bodyPr/>
                    <a:lstStyle/>
                    <a:p>
                      <a:pPr algn="ctr"/>
                      <a:r>
                        <a:rPr lang="en-US" sz="1400" b="0" dirty="0">
                          <a:latin typeface="Arial" panose="020B0604020202020204" pitchFamily="34" charset="0"/>
                          <a:cs typeface="Arial" panose="020B0604020202020204" pitchFamily="34" charset="0"/>
                        </a:rPr>
                        <a:t>-1</a:t>
                      </a:r>
                    </a:p>
                  </a:txBody>
                  <a:tcPr anchor="ctr"/>
                </a:tc>
                <a:extLst>
                  <a:ext uri="{0D108BD9-81ED-4DB2-BD59-A6C34878D82A}">
                    <a16:rowId xmlns:a16="http://schemas.microsoft.com/office/drawing/2014/main" val="585859142"/>
                  </a:ext>
                </a:extLst>
              </a:tr>
              <a:tr h="414051">
                <a:tc>
                  <a:txBody>
                    <a:bodyPr/>
                    <a:lstStyle/>
                    <a:p>
                      <a:pPr algn="ctr"/>
                      <a:r>
                        <a:rPr lang="en-US" sz="1400" b="0" dirty="0">
                          <a:latin typeface="Arial" panose="020B0604020202020204" pitchFamily="34" charset="0"/>
                          <a:cs typeface="Arial" panose="020B0604020202020204" pitchFamily="34" charset="0"/>
                        </a:rPr>
                        <a:t>-5</a:t>
                      </a:r>
                    </a:p>
                  </a:txBody>
                  <a:tcPr anchor="ctr"/>
                </a:tc>
                <a:tc>
                  <a:txBody>
                    <a:bodyPr/>
                    <a:lstStyle/>
                    <a:p>
                      <a:pPr algn="ctr"/>
                      <a:r>
                        <a:rPr lang="en-US" sz="1400" b="0" dirty="0">
                          <a:latin typeface="Arial" panose="020B0604020202020204" pitchFamily="34" charset="0"/>
                          <a:cs typeface="Arial" panose="020B0604020202020204" pitchFamily="34" charset="0"/>
                        </a:rPr>
                        <a:t>0</a:t>
                      </a:r>
                    </a:p>
                  </a:txBody>
                  <a:tcPr anchor="ctr"/>
                </a:tc>
                <a:tc>
                  <a:txBody>
                    <a:bodyPr/>
                    <a:lstStyle/>
                    <a:p>
                      <a:pPr algn="ctr"/>
                      <a:r>
                        <a:rPr lang="en-US" sz="1400" b="0" dirty="0">
                          <a:latin typeface="Arial" panose="020B0604020202020204" pitchFamily="34" charset="0"/>
                          <a:cs typeface="Arial" panose="020B0604020202020204" pitchFamily="34" charset="0"/>
                        </a:rPr>
                        <a:t>3</a:t>
                      </a:r>
                    </a:p>
                  </a:txBody>
                  <a:tcPr anchor="ctr"/>
                </a:tc>
                <a:tc>
                  <a:txBody>
                    <a:bodyPr/>
                    <a:lstStyle/>
                    <a:p>
                      <a:pPr algn="ctr"/>
                      <a:r>
                        <a:rPr lang="en-US" sz="1400" b="0" dirty="0">
                          <a:latin typeface="Arial" panose="020B0604020202020204" pitchFamily="34" charset="0"/>
                          <a:cs typeface="Arial" panose="020B0604020202020204" pitchFamily="34" charset="0"/>
                        </a:rPr>
                        <a:t>6</a:t>
                      </a:r>
                    </a:p>
                  </a:txBody>
                  <a:tcPr anchor="ctr"/>
                </a:tc>
                <a:extLst>
                  <a:ext uri="{0D108BD9-81ED-4DB2-BD59-A6C34878D82A}">
                    <a16:rowId xmlns:a16="http://schemas.microsoft.com/office/drawing/2014/main" val="3038428220"/>
                  </a:ext>
                </a:extLst>
              </a:tr>
              <a:tr h="414051">
                <a:tc>
                  <a:txBody>
                    <a:bodyPr/>
                    <a:lstStyle/>
                    <a:p>
                      <a:pPr algn="ctr"/>
                      <a:r>
                        <a:rPr lang="en-US" sz="1400" b="0" dirty="0">
                          <a:latin typeface="Arial" panose="020B0604020202020204" pitchFamily="34" charset="0"/>
                          <a:cs typeface="Arial" panose="020B0604020202020204" pitchFamily="34" charset="0"/>
                        </a:rPr>
                        <a:t>-2</a:t>
                      </a:r>
                    </a:p>
                  </a:txBody>
                  <a:tcPr anchor="ctr"/>
                </a:tc>
                <a:tc>
                  <a:txBody>
                    <a:bodyPr/>
                    <a:lstStyle/>
                    <a:p>
                      <a:pPr algn="ctr"/>
                      <a:r>
                        <a:rPr lang="en-US" sz="1400" b="0" dirty="0">
                          <a:latin typeface="Arial" panose="020B0604020202020204" pitchFamily="34" charset="0"/>
                          <a:cs typeface="Arial" panose="020B0604020202020204" pitchFamily="34" charset="0"/>
                        </a:rPr>
                        <a:t>5</a:t>
                      </a:r>
                    </a:p>
                  </a:txBody>
                  <a:tcPr anchor="ctr"/>
                </a:tc>
                <a:tc>
                  <a:txBody>
                    <a:bodyPr/>
                    <a:lstStyle/>
                    <a:p>
                      <a:pPr algn="ctr"/>
                      <a:r>
                        <a:rPr lang="en-US" sz="1400" b="0" dirty="0">
                          <a:latin typeface="Arial" panose="020B0604020202020204" pitchFamily="34" charset="0"/>
                          <a:cs typeface="Arial" panose="020B0604020202020204" pitchFamily="34" charset="0"/>
                        </a:rPr>
                        <a:t>0</a:t>
                      </a:r>
                    </a:p>
                  </a:txBody>
                  <a:tcPr anchor="ctr"/>
                </a:tc>
                <a:tc>
                  <a:txBody>
                    <a:bodyPr/>
                    <a:lstStyle/>
                    <a:p>
                      <a:pPr algn="ctr"/>
                      <a:r>
                        <a:rPr lang="en-US" sz="1400" b="0" dirty="0">
                          <a:latin typeface="Arial" panose="020B0604020202020204" pitchFamily="34" charset="0"/>
                          <a:cs typeface="Arial" panose="020B0604020202020204" pitchFamily="34" charset="0"/>
                        </a:rPr>
                        <a:t>3</a:t>
                      </a:r>
                    </a:p>
                  </a:txBody>
                  <a:tcPr anchor="ctr"/>
                </a:tc>
                <a:extLst>
                  <a:ext uri="{0D108BD9-81ED-4DB2-BD59-A6C34878D82A}">
                    <a16:rowId xmlns:a16="http://schemas.microsoft.com/office/drawing/2014/main" val="975187898"/>
                  </a:ext>
                </a:extLst>
              </a:tr>
            </a:tbl>
          </a:graphicData>
        </a:graphic>
      </p:graphicFrame>
    </p:spTree>
    <p:extLst>
      <p:ext uri="{BB962C8B-B14F-4D97-AF65-F5344CB8AC3E}">
        <p14:creationId xmlns:p14="http://schemas.microsoft.com/office/powerpoint/2010/main" val="413827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fontScale="92500" lnSpcReduction="10000"/>
              </a:bodyPr>
              <a:lstStyle/>
              <a:p>
                <a:pPr marL="0" indent="0">
                  <a:buNone/>
                </a:pPr>
                <a:r>
                  <a:rPr lang="en-US" dirty="0"/>
                  <a:t>Convolution</a:t>
                </a:r>
              </a:p>
              <a:p>
                <a:pPr marL="0" indent="0">
                  <a:buNone/>
                </a:pPr>
                <a:r>
                  <a:rPr lang="en-US" sz="2000" dirty="0"/>
                  <a:t>Convolution is the same as correlation but we flip the filter horizontally and vertically </a:t>
                </a:r>
              </a:p>
              <a:p>
                <a:pPr marL="0" indent="0">
                  <a:buNone/>
                </a:pPr>
                <a:endParaRPr lang="en-US" sz="2000" dirty="0"/>
              </a:p>
              <a:p>
                <a:pPr marL="1770063" indent="-1770063">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e>
                      </m:d>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𝑁</m:t>
                          </m:r>
                        </m:sub>
                        <m:sup>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𝑁</m:t>
                          </m:r>
                        </m:sup>
                        <m:e>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e>
                          </m:d>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e>
                      </m:nary>
                    </m:oMath>
                  </m:oMathPara>
                </a14:m>
                <a:endParaRPr lang="en-US" sz="2000" dirty="0"/>
              </a:p>
              <a:p>
                <a:pPr marL="1770063" indent="-1770063">
                  <a:buNone/>
                </a:pPr>
                <a:endParaRPr lang="en-US" sz="2000" b="0" i="1" dirty="0">
                  <a:latin typeface="Cambria Math" panose="02040503050406030204" pitchFamily="18" charset="0"/>
                </a:endParaRPr>
              </a:p>
              <a:p>
                <a:pPr marL="1770063" indent="-1770063">
                  <a:buNone/>
                </a:pPr>
                <a14:m>
                  <m:oMathPara xmlns:m="http://schemas.openxmlformats.org/officeDocument/2006/math">
                    <m:oMathParaPr>
                      <m:jc m:val="left"/>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rPr>
                        <m:t>∗</m:t>
                      </m:r>
                      <m:r>
                        <a:rPr lang="en-US" sz="2000" b="0" i="1" smtClean="0">
                          <a:latin typeface="Cambria Math" panose="02040503050406030204" pitchFamily="18" charset="0"/>
                        </a:rPr>
                        <m:t>𝐼</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𝑁</m:t>
                          </m:r>
                        </m:sub>
                        <m:sup>
                          <m:r>
                            <a:rPr lang="en-US" sz="2000" b="0" i="1" smtClean="0">
                              <a:latin typeface="Cambria Math" panose="02040503050406030204" pitchFamily="18" charset="0"/>
                            </a:rPr>
                            <m:t>𝑗</m:t>
                          </m:r>
                          <m:r>
                            <a:rPr lang="en-US" sz="2000" b="0" i="1" smtClean="0">
                              <a:latin typeface="Cambria Math" panose="02040503050406030204" pitchFamily="18" charset="0"/>
                            </a:rPr>
                            <m:t>=</m:t>
                          </m:r>
                          <m:r>
                            <a:rPr lang="en-US" sz="2000" b="0" i="1" smtClean="0">
                              <a:latin typeface="Cambria Math" panose="02040503050406030204" pitchFamily="18" charset="0"/>
                            </a:rPr>
                            <m:t>𝑁</m:t>
                          </m:r>
                        </m:sup>
                        <m:e>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𝑁</m:t>
                              </m:r>
                            </m:sub>
                            <m:sup>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𝑁</m:t>
                              </m:r>
                            </m:sup>
                            <m:e>
                              <m:r>
                                <a:rPr lang="en-US" sz="2000" b="0" i="1" smtClean="0">
                                  <a:latin typeface="Cambria Math" panose="02040503050406030204" pitchFamily="18" charset="0"/>
                                </a:rPr>
                                <m:t>𝐹</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𝑗</m:t>
                                  </m:r>
                                </m:e>
                              </m:d>
                              <m:r>
                                <a:rPr lang="en-US" sz="2000" b="0" i="1" smtClean="0">
                                  <a:latin typeface="Cambria Math" panose="02040503050406030204" pitchFamily="18" charset="0"/>
                                </a:rPr>
                                <m:t>𝐼</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𝑗</m:t>
                              </m:r>
                              <m:r>
                                <a:rPr lang="en-US" sz="2000" b="0" i="1" smtClean="0">
                                  <a:latin typeface="Cambria Math" panose="02040503050406030204" pitchFamily="18" charset="0"/>
                                </a:rPr>
                                <m:t>)</m:t>
                              </m:r>
                            </m:e>
                          </m:nary>
                        </m:e>
                      </m:nary>
                    </m:oMath>
                  </m:oMathPara>
                </a14:m>
                <a:endParaRPr lang="en-US" sz="2000" dirty="0"/>
              </a:p>
              <a:p>
                <a:pPr marL="0" indent="0">
                  <a:buNone/>
                </a:pPr>
                <a:r>
                  <a:rPr lang="en-US" sz="2000" dirty="0"/>
                  <a:t>If the filter is symmetric ,both correlation and convolution output the same value</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3"/>
                <a:stretch>
                  <a:fillRect l="-867" t="-2571" b="-143"/>
                </a:stretch>
              </a:blipFill>
            </p:spPr>
            <p:txBody>
              <a:bodyPr/>
              <a:lstStyle/>
              <a:p>
                <a:r>
                  <a:rPr lang="ro-RO">
                    <a:noFill/>
                  </a:rPr>
                  <a:t> </a:t>
                </a:r>
              </a:p>
            </p:txBody>
          </p:sp>
        </mc:Fallback>
      </mc:AlternateContent>
    </p:spTree>
    <p:extLst>
      <p:ext uri="{BB962C8B-B14F-4D97-AF65-F5344CB8AC3E}">
        <p14:creationId xmlns:p14="http://schemas.microsoft.com/office/powerpoint/2010/main" val="62571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22413" y="1905000"/>
            <a:ext cx="9905999" cy="4038600"/>
          </a:xfrm>
        </p:spPr>
        <p:txBody>
          <a:bodyPr>
            <a:normAutofit/>
          </a:bodyPr>
          <a:lstStyle/>
          <a:p>
            <a:r>
              <a:rPr lang="en-US" dirty="0"/>
              <a:t>How mammal brain sees the world</a:t>
            </a:r>
          </a:p>
          <a:p>
            <a:r>
              <a:rPr lang="en-US" dirty="0"/>
              <a:t>Correlation and Convolution</a:t>
            </a:r>
          </a:p>
          <a:p>
            <a:r>
              <a:rPr lang="en-US" dirty="0"/>
              <a:t>Fourier Transform</a:t>
            </a:r>
          </a:p>
          <a:p>
            <a:r>
              <a:rPr lang="en-US" dirty="0"/>
              <a:t>Convolutional Neural Networks</a:t>
            </a:r>
          </a:p>
          <a:p>
            <a:r>
              <a:rPr lang="en-US" dirty="0"/>
              <a:t>Implementation of a Conv Net in </a:t>
            </a:r>
            <a:r>
              <a:rPr lang="en-US" dirty="0" err="1"/>
              <a:t>Pytorch</a:t>
            </a:r>
            <a:endParaRPr lang="en-US" dirty="0"/>
          </a:p>
          <a:p>
            <a:endParaRPr lang="en-US" dirty="0"/>
          </a:p>
          <a:p>
            <a:endParaRPr lang="en-US" dirty="0"/>
          </a:p>
        </p:txBody>
      </p:sp>
      <p:sp>
        <p:nvSpPr>
          <p:cNvPr id="2" name="Title 1"/>
          <p:cNvSpPr>
            <a:spLocks noGrp="1"/>
          </p:cNvSpPr>
          <p:nvPr>
            <p:ph type="title"/>
          </p:nvPr>
        </p:nvSpPr>
        <p:spPr/>
        <p:txBody>
          <a:bodyPr/>
          <a:lstStyle/>
          <a:p>
            <a:r>
              <a:rPr lang="en-US"/>
              <a:t>Overview</a:t>
            </a:r>
            <a:endParaRPr lang="en-US" dirty="0"/>
          </a:p>
        </p:txBody>
      </p:sp>
    </p:spTree>
    <p:extLst>
      <p:ext uri="{BB962C8B-B14F-4D97-AF65-F5344CB8AC3E}">
        <p14:creationId xmlns:p14="http://schemas.microsoft.com/office/powerpoint/2010/main" val="110529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15">
          <a:extLst>
            <a:ext uri="{FF2B5EF4-FFF2-40B4-BE49-F238E27FC236}">
              <a16:creationId xmlns:a16="http://schemas.microsoft.com/office/drawing/2014/main" id="{7DDA5BB7-9657-DA1D-1707-3BC8853BDD5F}"/>
            </a:ext>
          </a:extLst>
        </p:cNvPr>
        <p:cNvGrpSpPr/>
        <p:nvPr/>
      </p:nvGrpSpPr>
      <p:grpSpPr>
        <a:xfrm>
          <a:off x="0" y="0"/>
          <a:ext cx="0" cy="0"/>
          <a:chOff x="0" y="0"/>
          <a:chExt cx="0" cy="0"/>
        </a:xfrm>
      </p:grpSpPr>
      <p:sp>
        <p:nvSpPr>
          <p:cNvPr id="1416" name="Google Shape;1416;p17">
            <a:extLst>
              <a:ext uri="{FF2B5EF4-FFF2-40B4-BE49-F238E27FC236}">
                <a16:creationId xmlns:a16="http://schemas.microsoft.com/office/drawing/2014/main" id="{9A77D794-EBC9-1091-A0FE-57EA8CB09C79}"/>
              </a:ext>
            </a:extLst>
          </p:cNvPr>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p:sp>
        <p:nvSpPr>
          <p:cNvPr id="1417" name="Google Shape;1417;p17">
            <a:extLst>
              <a:ext uri="{FF2B5EF4-FFF2-40B4-BE49-F238E27FC236}">
                <a16:creationId xmlns:a16="http://schemas.microsoft.com/office/drawing/2014/main" id="{A6E0E6A2-541F-3FC2-A58C-9F0A9A323CEE}"/>
              </a:ext>
            </a:extLst>
          </p:cNvPr>
          <p:cNvSpPr txBox="1">
            <a:spLocks noGrp="1"/>
          </p:cNvSpPr>
          <p:nvPr>
            <p:ph type="body" idx="1"/>
          </p:nvPr>
        </p:nvSpPr>
        <p:spPr>
          <a:xfrm>
            <a:off x="1522414" y="1905000"/>
            <a:ext cx="10210798" cy="4267200"/>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sz="1800" dirty="0"/>
              <a:t>Convolutional Operation:</a:t>
            </a:r>
          </a:p>
          <a:p>
            <a:pPr marL="274320" lvl="0" indent="-182880" algn="l" rtl="0">
              <a:lnSpc>
                <a:spcPct val="90000"/>
              </a:lnSpc>
              <a:spcBef>
                <a:spcPts val="1800"/>
              </a:spcBef>
              <a:spcAft>
                <a:spcPts val="0"/>
              </a:spcAft>
              <a:buSzPts val="1440"/>
              <a:buNone/>
            </a:pPr>
            <a:r>
              <a:rPr lang="en-US" sz="1800" dirty="0"/>
              <a:t>Flipping the kernel:</a:t>
            </a:r>
          </a:p>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r>
              <a:rPr lang="en-US" sz="1800" dirty="0"/>
              <a:t>With the resulted kernel, perform the cross-correlation operation</a:t>
            </a:r>
          </a:p>
        </p:txBody>
      </p:sp>
      <p:sp>
        <p:nvSpPr>
          <p:cNvPr id="2" name="Google Shape;1631;p42">
            <a:extLst>
              <a:ext uri="{FF2B5EF4-FFF2-40B4-BE49-F238E27FC236}">
                <a16:creationId xmlns:a16="http://schemas.microsoft.com/office/drawing/2014/main" id="{E6A2A543-5978-5978-31B5-F1A2BFD13CBA}"/>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https://</a:t>
            </a:r>
            <a:r>
              <a:rPr lang="en-US" sz="1200" dirty="0" err="1">
                <a:solidFill>
                  <a:schemeClr val="lt1"/>
                </a:solidFill>
                <a:latin typeface="Century Gothic"/>
                <a:ea typeface="Century Gothic"/>
                <a:cs typeface="Century Gothic"/>
                <a:sym typeface="Century Gothic"/>
              </a:rPr>
              <a:t>indoml.com</a:t>
            </a:r>
            <a:r>
              <a:rPr lang="en-US" sz="1200" dirty="0">
                <a:solidFill>
                  <a:schemeClr val="lt1"/>
                </a:solidFill>
                <a:latin typeface="Century Gothic"/>
                <a:ea typeface="Century Gothic"/>
                <a:cs typeface="Century Gothic"/>
                <a:sym typeface="Century Gothic"/>
              </a:rPr>
              <a:t>/2018/03/07/student-notes-convolutional-neural-networks-</a:t>
            </a:r>
            <a:r>
              <a:rPr lang="en-US" sz="1200" dirty="0" err="1">
                <a:solidFill>
                  <a:schemeClr val="lt1"/>
                </a:solidFill>
                <a:latin typeface="Century Gothic"/>
                <a:ea typeface="Century Gothic"/>
                <a:cs typeface="Century Gothic"/>
                <a:sym typeface="Century Gothic"/>
              </a:rPr>
              <a:t>cnn</a:t>
            </a:r>
            <a:r>
              <a:rPr lang="en-US" sz="1200" dirty="0">
                <a:solidFill>
                  <a:schemeClr val="lt1"/>
                </a:solidFill>
                <a:latin typeface="Century Gothic"/>
                <a:ea typeface="Century Gothic"/>
                <a:cs typeface="Century Gothic"/>
                <a:sym typeface="Century Gothic"/>
              </a:rPr>
              <a:t>-introduction/</a:t>
            </a:r>
            <a:endParaRPr sz="1200" dirty="0">
              <a:solidFill>
                <a:schemeClr val="lt1"/>
              </a:solidFill>
              <a:latin typeface="Century Gothic"/>
              <a:ea typeface="Century Gothic"/>
              <a:cs typeface="Century Gothic"/>
              <a:sym typeface="Century Gothic"/>
            </a:endParaRPr>
          </a:p>
        </p:txBody>
      </p:sp>
      <p:graphicFrame>
        <p:nvGraphicFramePr>
          <p:cNvPr id="4" name="Table 3">
            <a:extLst>
              <a:ext uri="{FF2B5EF4-FFF2-40B4-BE49-F238E27FC236}">
                <a16:creationId xmlns:a16="http://schemas.microsoft.com/office/drawing/2014/main" id="{5193F432-1DD4-EAAC-1806-F2FF45E33E09}"/>
              </a:ext>
            </a:extLst>
          </p:cNvPr>
          <p:cNvGraphicFramePr>
            <a:graphicFrameLocks noGrp="1"/>
          </p:cNvGraphicFramePr>
          <p:nvPr>
            <p:extLst>
              <p:ext uri="{D42A27DB-BD31-4B8C-83A1-F6EECF244321}">
                <p14:modId xmlns:p14="http://schemas.microsoft.com/office/powerpoint/2010/main" val="2693848748"/>
              </p:ext>
            </p:extLst>
          </p:nvPr>
        </p:nvGraphicFramePr>
        <p:xfrm>
          <a:off x="1763465" y="3275221"/>
          <a:ext cx="1873767" cy="1869606"/>
        </p:xfrm>
        <a:graphic>
          <a:graphicData uri="http://schemas.openxmlformats.org/drawingml/2006/table">
            <a:tbl>
              <a:tblPr firstRow="1" bandRow="1">
                <a:tableStyleId>{2D5ABB26-0587-4C30-8999-92F81FD0307C}</a:tableStyleId>
              </a:tblPr>
              <a:tblGrid>
                <a:gridCol w="610845">
                  <a:extLst>
                    <a:ext uri="{9D8B030D-6E8A-4147-A177-3AD203B41FA5}">
                      <a16:colId xmlns:a16="http://schemas.microsoft.com/office/drawing/2014/main" val="2703490049"/>
                    </a:ext>
                  </a:extLst>
                </a:gridCol>
                <a:gridCol w="689466">
                  <a:extLst>
                    <a:ext uri="{9D8B030D-6E8A-4147-A177-3AD203B41FA5}">
                      <a16:colId xmlns:a16="http://schemas.microsoft.com/office/drawing/2014/main" val="2484783299"/>
                    </a:ext>
                  </a:extLst>
                </a:gridCol>
                <a:gridCol w="573456">
                  <a:extLst>
                    <a:ext uri="{9D8B030D-6E8A-4147-A177-3AD203B41FA5}">
                      <a16:colId xmlns:a16="http://schemas.microsoft.com/office/drawing/2014/main" val="4098035637"/>
                    </a:ext>
                  </a:extLst>
                </a:gridCol>
              </a:tblGrid>
              <a:tr h="623202">
                <a:tc>
                  <a:txBody>
                    <a:bodyPr/>
                    <a:lstStyle/>
                    <a:p>
                      <a:pPr algn="ctr"/>
                      <a:r>
                        <a:rPr lang="en-US" sz="2000" b="0" dirty="0">
                          <a:latin typeface="Arial" panose="020B0604020202020204" pitchFamily="34" charset="0"/>
                          <a:cs typeface="Arial" panose="020B0604020202020204" pitchFamily="34" charset="0"/>
                        </a:rPr>
                        <a:t>1</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latin typeface="Arial" panose="020B0604020202020204" pitchFamily="34" charset="0"/>
                          <a:cs typeface="Arial" panose="020B0604020202020204" pitchFamily="34" charset="0"/>
                        </a:rPr>
                        <a:t>2</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latin typeface="Arial" panose="020B0604020202020204" pitchFamily="34" charset="0"/>
                          <a:cs typeface="Arial" panose="020B0604020202020204" pitchFamily="34" charset="0"/>
                        </a:rPr>
                        <a:t>3</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2735706539"/>
                  </a:ext>
                </a:extLst>
              </a:tr>
              <a:tr h="623202">
                <a:tc>
                  <a:txBody>
                    <a:bodyPr/>
                    <a:lstStyle/>
                    <a:p>
                      <a:pPr algn="ctr"/>
                      <a:r>
                        <a:rPr lang="en-US" sz="2000" b="0" dirty="0">
                          <a:latin typeface="Arial" panose="020B0604020202020204" pitchFamily="34" charset="0"/>
                          <a:cs typeface="Arial" panose="020B0604020202020204" pitchFamily="34" charset="0"/>
                        </a:rPr>
                        <a:t>4</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latin typeface="Arial" panose="020B0604020202020204" pitchFamily="34" charset="0"/>
                          <a:cs typeface="Arial" panose="020B0604020202020204" pitchFamily="34" charset="0"/>
                        </a:rPr>
                        <a:t>5</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latin typeface="Arial" panose="020B0604020202020204" pitchFamily="34" charset="0"/>
                          <a:cs typeface="Arial" panose="020B0604020202020204" pitchFamily="34" charset="0"/>
                        </a:rPr>
                        <a:t>6</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585859142"/>
                  </a:ext>
                </a:extLst>
              </a:tr>
              <a:tr h="623202">
                <a:tc>
                  <a:txBody>
                    <a:bodyPr/>
                    <a:lstStyle/>
                    <a:p>
                      <a:pPr algn="ctr"/>
                      <a:r>
                        <a:rPr lang="en-US" sz="2000" b="0" dirty="0">
                          <a:latin typeface="Arial" panose="020B0604020202020204" pitchFamily="34" charset="0"/>
                          <a:cs typeface="Arial" panose="020B0604020202020204" pitchFamily="34" charset="0"/>
                        </a:rPr>
                        <a:t>7</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latin typeface="Arial" panose="020B0604020202020204" pitchFamily="34" charset="0"/>
                          <a:cs typeface="Arial" panose="020B0604020202020204" pitchFamily="34" charset="0"/>
                        </a:rPr>
                        <a:t>8</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latin typeface="Arial" panose="020B0604020202020204" pitchFamily="34" charset="0"/>
                          <a:cs typeface="Arial" panose="020B0604020202020204" pitchFamily="34" charset="0"/>
                        </a:rPr>
                        <a:t>9</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3038428220"/>
                  </a:ext>
                </a:extLst>
              </a:tr>
            </a:tbl>
          </a:graphicData>
        </a:graphic>
      </p:graphicFrame>
      <p:cxnSp>
        <p:nvCxnSpPr>
          <p:cNvPr id="8" name="Straight Arrow Connector 7">
            <a:extLst>
              <a:ext uri="{FF2B5EF4-FFF2-40B4-BE49-F238E27FC236}">
                <a16:creationId xmlns:a16="http://schemas.microsoft.com/office/drawing/2014/main" id="{717EA120-52CB-3243-F2F2-4A6F923A427E}"/>
              </a:ext>
            </a:extLst>
          </p:cNvPr>
          <p:cNvCxnSpPr>
            <a:cxnSpLocks/>
            <a:stCxn id="4" idx="3"/>
            <a:endCxn id="11" idx="1"/>
          </p:cNvCxnSpPr>
          <p:nvPr/>
        </p:nvCxnSpPr>
        <p:spPr>
          <a:xfrm>
            <a:off x="3637232" y="4210024"/>
            <a:ext cx="1548568" cy="638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49B7B0C-CCEA-8858-0681-844177C7667B}"/>
              </a:ext>
            </a:extLst>
          </p:cNvPr>
          <p:cNvSpPr txBox="1"/>
          <p:nvPr/>
        </p:nvSpPr>
        <p:spPr>
          <a:xfrm>
            <a:off x="3725435" y="3914558"/>
            <a:ext cx="1441872" cy="341632"/>
          </a:xfrm>
          <a:prstGeom prst="rect">
            <a:avLst/>
          </a:prstGeom>
          <a:noFill/>
        </p:spPr>
        <p:txBody>
          <a:bodyPr wrap="square" rtlCol="0">
            <a:spAutoFit/>
          </a:bodyPr>
          <a:lstStyle/>
          <a:p>
            <a:pPr>
              <a:lnSpc>
                <a:spcPct val="90000"/>
              </a:lnSpc>
            </a:pPr>
            <a:r>
              <a:rPr lang="en-US" dirty="0">
                <a:solidFill>
                  <a:schemeClr val="bg1"/>
                </a:solidFill>
              </a:rPr>
              <a:t>Flip rows</a:t>
            </a:r>
          </a:p>
        </p:txBody>
      </p:sp>
      <p:graphicFrame>
        <p:nvGraphicFramePr>
          <p:cNvPr id="11" name="Table 10">
            <a:extLst>
              <a:ext uri="{FF2B5EF4-FFF2-40B4-BE49-F238E27FC236}">
                <a16:creationId xmlns:a16="http://schemas.microsoft.com/office/drawing/2014/main" id="{34156622-7A78-52CE-9914-2C0695623DE0}"/>
              </a:ext>
            </a:extLst>
          </p:cNvPr>
          <p:cNvGraphicFramePr>
            <a:graphicFrameLocks noGrp="1"/>
          </p:cNvGraphicFramePr>
          <p:nvPr>
            <p:extLst>
              <p:ext uri="{D42A27DB-BD31-4B8C-83A1-F6EECF244321}">
                <p14:modId xmlns:p14="http://schemas.microsoft.com/office/powerpoint/2010/main" val="1425439401"/>
              </p:ext>
            </p:extLst>
          </p:nvPr>
        </p:nvGraphicFramePr>
        <p:xfrm>
          <a:off x="5185800" y="3281602"/>
          <a:ext cx="1873767" cy="1869606"/>
        </p:xfrm>
        <a:graphic>
          <a:graphicData uri="http://schemas.openxmlformats.org/drawingml/2006/table">
            <a:tbl>
              <a:tblPr firstRow="1" bandRow="1">
                <a:tableStyleId>{2D5ABB26-0587-4C30-8999-92F81FD0307C}</a:tableStyleId>
              </a:tblPr>
              <a:tblGrid>
                <a:gridCol w="610845">
                  <a:extLst>
                    <a:ext uri="{9D8B030D-6E8A-4147-A177-3AD203B41FA5}">
                      <a16:colId xmlns:a16="http://schemas.microsoft.com/office/drawing/2014/main" val="2703490049"/>
                    </a:ext>
                  </a:extLst>
                </a:gridCol>
                <a:gridCol w="689466">
                  <a:extLst>
                    <a:ext uri="{9D8B030D-6E8A-4147-A177-3AD203B41FA5}">
                      <a16:colId xmlns:a16="http://schemas.microsoft.com/office/drawing/2014/main" val="2484783299"/>
                    </a:ext>
                  </a:extLst>
                </a:gridCol>
                <a:gridCol w="573456">
                  <a:extLst>
                    <a:ext uri="{9D8B030D-6E8A-4147-A177-3AD203B41FA5}">
                      <a16:colId xmlns:a16="http://schemas.microsoft.com/office/drawing/2014/main" val="4098035637"/>
                    </a:ext>
                  </a:extLst>
                </a:gridCol>
              </a:tblGrid>
              <a:tr h="623202">
                <a:tc>
                  <a:txBody>
                    <a:bodyPr/>
                    <a:lstStyle/>
                    <a:p>
                      <a:pPr algn="ctr"/>
                      <a:r>
                        <a:rPr lang="en-US" sz="2000" b="0" dirty="0">
                          <a:solidFill>
                            <a:srgbClr val="C00000"/>
                          </a:solidFill>
                          <a:latin typeface="Arial" panose="020B0604020202020204" pitchFamily="34" charset="0"/>
                          <a:cs typeface="Arial" panose="020B0604020202020204" pitchFamily="34" charset="0"/>
                        </a:rPr>
                        <a:t>7</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solidFill>
                            <a:srgbClr val="C00000"/>
                          </a:solidFill>
                          <a:latin typeface="Arial" panose="020B0604020202020204" pitchFamily="34" charset="0"/>
                          <a:cs typeface="Arial" panose="020B0604020202020204" pitchFamily="34" charset="0"/>
                        </a:rPr>
                        <a:t>8</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solidFill>
                            <a:srgbClr val="C00000"/>
                          </a:solidFill>
                          <a:latin typeface="Arial" panose="020B0604020202020204" pitchFamily="34" charset="0"/>
                          <a:cs typeface="Arial" panose="020B0604020202020204" pitchFamily="34" charset="0"/>
                        </a:rPr>
                        <a:t>9</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2735706539"/>
                  </a:ext>
                </a:extLst>
              </a:tr>
              <a:tr h="623202">
                <a:tc>
                  <a:txBody>
                    <a:bodyPr/>
                    <a:lstStyle/>
                    <a:p>
                      <a:pPr algn="ctr"/>
                      <a:r>
                        <a:rPr lang="en-US" sz="2000" b="0" dirty="0">
                          <a:latin typeface="Arial" panose="020B0604020202020204" pitchFamily="34" charset="0"/>
                          <a:cs typeface="Arial" panose="020B0604020202020204" pitchFamily="34" charset="0"/>
                        </a:rPr>
                        <a:t>4</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latin typeface="Arial" panose="020B0604020202020204" pitchFamily="34" charset="0"/>
                          <a:cs typeface="Arial" panose="020B0604020202020204" pitchFamily="34" charset="0"/>
                        </a:rPr>
                        <a:t>5</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latin typeface="Arial" panose="020B0604020202020204" pitchFamily="34" charset="0"/>
                          <a:cs typeface="Arial" panose="020B0604020202020204" pitchFamily="34" charset="0"/>
                        </a:rPr>
                        <a:t>6</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585859142"/>
                  </a:ext>
                </a:extLst>
              </a:tr>
              <a:tr h="623202">
                <a:tc>
                  <a:txBody>
                    <a:bodyPr/>
                    <a:lstStyle/>
                    <a:p>
                      <a:pPr algn="ctr"/>
                      <a:r>
                        <a:rPr lang="en-US" sz="2000" b="0" dirty="0">
                          <a:solidFill>
                            <a:srgbClr val="C00000"/>
                          </a:solidFill>
                          <a:latin typeface="Arial" panose="020B0604020202020204" pitchFamily="34" charset="0"/>
                          <a:cs typeface="Arial" panose="020B0604020202020204" pitchFamily="34" charset="0"/>
                        </a:rPr>
                        <a:t>1</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solidFill>
                            <a:srgbClr val="C00000"/>
                          </a:solidFill>
                          <a:latin typeface="Arial" panose="020B0604020202020204" pitchFamily="34" charset="0"/>
                          <a:cs typeface="Arial" panose="020B0604020202020204" pitchFamily="34" charset="0"/>
                        </a:rPr>
                        <a:t>2</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solidFill>
                            <a:srgbClr val="C00000"/>
                          </a:solidFill>
                          <a:latin typeface="Arial" panose="020B0604020202020204" pitchFamily="34" charset="0"/>
                          <a:cs typeface="Arial" panose="020B0604020202020204" pitchFamily="34" charset="0"/>
                        </a:rPr>
                        <a:t>3</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3038428220"/>
                  </a:ext>
                </a:extLst>
              </a:tr>
            </a:tbl>
          </a:graphicData>
        </a:graphic>
      </p:graphicFrame>
      <p:graphicFrame>
        <p:nvGraphicFramePr>
          <p:cNvPr id="12" name="Table 11">
            <a:extLst>
              <a:ext uri="{FF2B5EF4-FFF2-40B4-BE49-F238E27FC236}">
                <a16:creationId xmlns:a16="http://schemas.microsoft.com/office/drawing/2014/main" id="{CC28BF15-9AED-A42F-D8C4-D603E2BC470A}"/>
              </a:ext>
            </a:extLst>
          </p:cNvPr>
          <p:cNvGraphicFramePr>
            <a:graphicFrameLocks noGrp="1"/>
          </p:cNvGraphicFramePr>
          <p:nvPr>
            <p:extLst>
              <p:ext uri="{D42A27DB-BD31-4B8C-83A1-F6EECF244321}">
                <p14:modId xmlns:p14="http://schemas.microsoft.com/office/powerpoint/2010/main" val="1160770471"/>
              </p:ext>
            </p:extLst>
          </p:nvPr>
        </p:nvGraphicFramePr>
        <p:xfrm>
          <a:off x="8608136" y="3275221"/>
          <a:ext cx="1873767" cy="1869606"/>
        </p:xfrm>
        <a:graphic>
          <a:graphicData uri="http://schemas.openxmlformats.org/drawingml/2006/table">
            <a:tbl>
              <a:tblPr firstRow="1" bandRow="1">
                <a:tableStyleId>{2D5ABB26-0587-4C30-8999-92F81FD0307C}</a:tableStyleId>
              </a:tblPr>
              <a:tblGrid>
                <a:gridCol w="610845">
                  <a:extLst>
                    <a:ext uri="{9D8B030D-6E8A-4147-A177-3AD203B41FA5}">
                      <a16:colId xmlns:a16="http://schemas.microsoft.com/office/drawing/2014/main" val="2703490049"/>
                    </a:ext>
                  </a:extLst>
                </a:gridCol>
                <a:gridCol w="689466">
                  <a:extLst>
                    <a:ext uri="{9D8B030D-6E8A-4147-A177-3AD203B41FA5}">
                      <a16:colId xmlns:a16="http://schemas.microsoft.com/office/drawing/2014/main" val="2484783299"/>
                    </a:ext>
                  </a:extLst>
                </a:gridCol>
                <a:gridCol w="573456">
                  <a:extLst>
                    <a:ext uri="{9D8B030D-6E8A-4147-A177-3AD203B41FA5}">
                      <a16:colId xmlns:a16="http://schemas.microsoft.com/office/drawing/2014/main" val="4098035637"/>
                    </a:ext>
                  </a:extLst>
                </a:gridCol>
              </a:tblGrid>
              <a:tr h="623202">
                <a:tc>
                  <a:txBody>
                    <a:bodyPr/>
                    <a:lstStyle/>
                    <a:p>
                      <a:pPr algn="ctr"/>
                      <a:r>
                        <a:rPr lang="en-US" sz="2000" b="0" dirty="0">
                          <a:solidFill>
                            <a:srgbClr val="C00000"/>
                          </a:solidFill>
                          <a:latin typeface="Arial" panose="020B0604020202020204" pitchFamily="34" charset="0"/>
                          <a:cs typeface="Arial" panose="020B0604020202020204" pitchFamily="34" charset="0"/>
                        </a:rPr>
                        <a:t>9</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solidFill>
                            <a:srgbClr val="C00000"/>
                          </a:solidFill>
                          <a:latin typeface="Arial" panose="020B0604020202020204" pitchFamily="34" charset="0"/>
                          <a:cs typeface="Arial" panose="020B0604020202020204" pitchFamily="34" charset="0"/>
                        </a:rPr>
                        <a:t>8</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solidFill>
                            <a:srgbClr val="C00000"/>
                          </a:solidFill>
                          <a:latin typeface="Arial" panose="020B0604020202020204" pitchFamily="34" charset="0"/>
                          <a:cs typeface="Arial" panose="020B0604020202020204" pitchFamily="34" charset="0"/>
                        </a:rPr>
                        <a:t>7</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2735706539"/>
                  </a:ext>
                </a:extLst>
              </a:tr>
              <a:tr h="623202">
                <a:tc>
                  <a:txBody>
                    <a:bodyPr/>
                    <a:lstStyle/>
                    <a:p>
                      <a:pPr algn="ctr"/>
                      <a:r>
                        <a:rPr lang="en-US" sz="2000" b="0" dirty="0">
                          <a:solidFill>
                            <a:srgbClr val="C00000"/>
                          </a:solidFill>
                          <a:latin typeface="Arial" panose="020B0604020202020204" pitchFamily="34" charset="0"/>
                          <a:cs typeface="Arial" panose="020B0604020202020204" pitchFamily="34" charset="0"/>
                        </a:rPr>
                        <a:t>6</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latin typeface="Arial" panose="020B0604020202020204" pitchFamily="34" charset="0"/>
                          <a:cs typeface="Arial" panose="020B0604020202020204" pitchFamily="34" charset="0"/>
                        </a:rPr>
                        <a:t>5</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solidFill>
                            <a:srgbClr val="C00000"/>
                          </a:solidFill>
                          <a:latin typeface="Arial" panose="020B0604020202020204" pitchFamily="34" charset="0"/>
                          <a:cs typeface="Arial" panose="020B0604020202020204" pitchFamily="34" charset="0"/>
                        </a:rPr>
                        <a:t>4</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585859142"/>
                  </a:ext>
                </a:extLst>
              </a:tr>
              <a:tr h="623202">
                <a:tc>
                  <a:txBody>
                    <a:bodyPr/>
                    <a:lstStyle/>
                    <a:p>
                      <a:pPr algn="ctr"/>
                      <a:r>
                        <a:rPr lang="en-US" sz="2000" b="0" dirty="0">
                          <a:solidFill>
                            <a:srgbClr val="C00000"/>
                          </a:solidFill>
                          <a:latin typeface="Arial" panose="020B0604020202020204" pitchFamily="34" charset="0"/>
                          <a:cs typeface="Arial" panose="020B0604020202020204" pitchFamily="34" charset="0"/>
                        </a:rPr>
                        <a:t>3</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solidFill>
                            <a:srgbClr val="C00000"/>
                          </a:solidFill>
                          <a:latin typeface="Arial" panose="020B0604020202020204" pitchFamily="34" charset="0"/>
                          <a:cs typeface="Arial" panose="020B0604020202020204" pitchFamily="34" charset="0"/>
                        </a:rPr>
                        <a:t>2</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2000" b="0" dirty="0">
                          <a:solidFill>
                            <a:srgbClr val="C00000"/>
                          </a:solidFill>
                          <a:latin typeface="Arial" panose="020B0604020202020204" pitchFamily="34" charset="0"/>
                          <a:cs typeface="Arial" panose="020B0604020202020204" pitchFamily="34" charset="0"/>
                        </a:rPr>
                        <a:t>1</a:t>
                      </a:r>
                    </a:p>
                  </a:txBody>
                  <a:tcPr marL="137629" marR="137629" marT="68815" marB="688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3038428220"/>
                  </a:ext>
                </a:extLst>
              </a:tr>
            </a:tbl>
          </a:graphicData>
        </a:graphic>
      </p:graphicFrame>
      <p:cxnSp>
        <p:nvCxnSpPr>
          <p:cNvPr id="18" name="Straight Arrow Connector 17">
            <a:extLst>
              <a:ext uri="{FF2B5EF4-FFF2-40B4-BE49-F238E27FC236}">
                <a16:creationId xmlns:a16="http://schemas.microsoft.com/office/drawing/2014/main" id="{21A9495A-DF2A-F5D6-4B22-0D3C2351107D}"/>
              </a:ext>
            </a:extLst>
          </p:cNvPr>
          <p:cNvCxnSpPr>
            <a:cxnSpLocks/>
            <a:stCxn id="11" idx="3"/>
            <a:endCxn id="12" idx="1"/>
          </p:cNvCxnSpPr>
          <p:nvPr/>
        </p:nvCxnSpPr>
        <p:spPr>
          <a:xfrm flipV="1">
            <a:off x="7059567" y="4210024"/>
            <a:ext cx="1548569" cy="6381"/>
          </a:xfrm>
          <a:prstGeom prst="straightConnector1">
            <a:avLst/>
          </a:prstGeom>
          <a:ln w="2540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87EBC13-04A2-6FC2-75AE-C956B04DB029}"/>
              </a:ext>
            </a:extLst>
          </p:cNvPr>
          <p:cNvSpPr txBox="1"/>
          <p:nvPr/>
        </p:nvSpPr>
        <p:spPr>
          <a:xfrm>
            <a:off x="7166263" y="3914557"/>
            <a:ext cx="1441872" cy="590931"/>
          </a:xfrm>
          <a:prstGeom prst="rect">
            <a:avLst/>
          </a:prstGeom>
          <a:noFill/>
        </p:spPr>
        <p:txBody>
          <a:bodyPr wrap="square" rtlCol="0">
            <a:spAutoFit/>
          </a:bodyPr>
          <a:lstStyle/>
          <a:p>
            <a:pPr>
              <a:lnSpc>
                <a:spcPct val="90000"/>
              </a:lnSpc>
            </a:pPr>
            <a:r>
              <a:rPr lang="en-US" dirty="0">
                <a:solidFill>
                  <a:schemeClr val="bg1"/>
                </a:solidFill>
              </a:rPr>
              <a:t>Flip columns</a:t>
            </a:r>
          </a:p>
        </p:txBody>
      </p:sp>
    </p:spTree>
    <p:extLst>
      <p:ext uri="{BB962C8B-B14F-4D97-AF65-F5344CB8AC3E}">
        <p14:creationId xmlns:p14="http://schemas.microsoft.com/office/powerpoint/2010/main" val="98129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15">
          <a:extLst>
            <a:ext uri="{FF2B5EF4-FFF2-40B4-BE49-F238E27FC236}">
              <a16:creationId xmlns:a16="http://schemas.microsoft.com/office/drawing/2014/main" id="{CF092C7E-0E43-6EDE-6818-DB5DF1FF0F19}"/>
            </a:ext>
          </a:extLst>
        </p:cNvPr>
        <p:cNvGrpSpPr/>
        <p:nvPr/>
      </p:nvGrpSpPr>
      <p:grpSpPr>
        <a:xfrm>
          <a:off x="0" y="0"/>
          <a:ext cx="0" cy="0"/>
          <a:chOff x="0" y="0"/>
          <a:chExt cx="0" cy="0"/>
        </a:xfrm>
      </p:grpSpPr>
      <p:sp>
        <p:nvSpPr>
          <p:cNvPr id="1416" name="Google Shape;1416;p17">
            <a:extLst>
              <a:ext uri="{FF2B5EF4-FFF2-40B4-BE49-F238E27FC236}">
                <a16:creationId xmlns:a16="http://schemas.microsoft.com/office/drawing/2014/main" id="{500B1510-9EC5-A2C5-E672-23323FEDBC39}"/>
              </a:ext>
            </a:extLst>
          </p:cNvPr>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p:sp>
        <p:nvSpPr>
          <p:cNvPr id="1417" name="Google Shape;1417;p17">
            <a:extLst>
              <a:ext uri="{FF2B5EF4-FFF2-40B4-BE49-F238E27FC236}">
                <a16:creationId xmlns:a16="http://schemas.microsoft.com/office/drawing/2014/main" id="{039E81FE-A0A3-A033-EECA-7BD6CD89548D}"/>
              </a:ext>
            </a:extLst>
          </p:cNvPr>
          <p:cNvSpPr txBox="1">
            <a:spLocks noGrp="1"/>
          </p:cNvSpPr>
          <p:nvPr>
            <p:ph type="body" idx="1"/>
          </p:nvPr>
        </p:nvSpPr>
        <p:spPr>
          <a:xfrm>
            <a:off x="1522414" y="1905000"/>
            <a:ext cx="10210798" cy="4267200"/>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sz="1800" dirty="0"/>
              <a:t>Convolution Operation:</a:t>
            </a:r>
          </a:p>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endParaRPr sz="1800" dirty="0"/>
          </a:p>
          <a:p>
            <a:pPr marL="274320" lvl="0" indent="-182880" algn="l" rtl="0">
              <a:lnSpc>
                <a:spcPct val="90000"/>
              </a:lnSpc>
              <a:spcBef>
                <a:spcPts val="1800"/>
              </a:spcBef>
              <a:spcAft>
                <a:spcPts val="0"/>
              </a:spcAft>
              <a:buSzPts val="1440"/>
              <a:buNone/>
            </a:pPr>
            <a:endParaRPr sz="1800" dirty="0"/>
          </a:p>
        </p:txBody>
      </p:sp>
      <p:pic>
        <p:nvPicPr>
          <p:cNvPr id="3074" name="Picture 2" descr="Convolution Operation 1">
            <a:extLst>
              <a:ext uri="{FF2B5EF4-FFF2-40B4-BE49-F238E27FC236}">
                <a16:creationId xmlns:a16="http://schemas.microsoft.com/office/drawing/2014/main" id="{F9017151-4B1C-BD4A-7A43-07365E37DC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1796"/>
          <a:stretch/>
        </p:blipFill>
        <p:spPr bwMode="auto">
          <a:xfrm>
            <a:off x="1522415" y="2667000"/>
            <a:ext cx="5333997" cy="328445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31;p42">
            <a:extLst>
              <a:ext uri="{FF2B5EF4-FFF2-40B4-BE49-F238E27FC236}">
                <a16:creationId xmlns:a16="http://schemas.microsoft.com/office/drawing/2014/main" id="{176B237F-E2A1-EDC5-7362-8ACC5F883C55}"/>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https://</a:t>
            </a:r>
            <a:r>
              <a:rPr lang="en-US" sz="1200" dirty="0" err="1">
                <a:solidFill>
                  <a:schemeClr val="lt1"/>
                </a:solidFill>
                <a:latin typeface="Century Gothic"/>
                <a:ea typeface="Century Gothic"/>
                <a:cs typeface="Century Gothic"/>
                <a:sym typeface="Century Gothic"/>
              </a:rPr>
              <a:t>indoml.com</a:t>
            </a:r>
            <a:r>
              <a:rPr lang="en-US" sz="1200" dirty="0">
                <a:solidFill>
                  <a:schemeClr val="lt1"/>
                </a:solidFill>
                <a:latin typeface="Century Gothic"/>
                <a:ea typeface="Century Gothic"/>
                <a:cs typeface="Century Gothic"/>
                <a:sym typeface="Century Gothic"/>
              </a:rPr>
              <a:t>/2018/03/07/student-notes-convolutional-neural-networks-</a:t>
            </a:r>
            <a:r>
              <a:rPr lang="en-US" sz="1200" dirty="0" err="1">
                <a:solidFill>
                  <a:schemeClr val="lt1"/>
                </a:solidFill>
                <a:latin typeface="Century Gothic"/>
                <a:ea typeface="Century Gothic"/>
                <a:cs typeface="Century Gothic"/>
                <a:sym typeface="Century Gothic"/>
              </a:rPr>
              <a:t>cnn</a:t>
            </a:r>
            <a:r>
              <a:rPr lang="en-US" sz="1200" dirty="0">
                <a:solidFill>
                  <a:schemeClr val="lt1"/>
                </a:solidFill>
                <a:latin typeface="Century Gothic"/>
                <a:ea typeface="Century Gothic"/>
                <a:cs typeface="Century Gothic"/>
                <a:sym typeface="Century Gothic"/>
              </a:rPr>
              <a:t>-introduction/</a:t>
            </a:r>
            <a:endParaRPr sz="1200" dirty="0">
              <a:solidFill>
                <a:schemeClr val="lt1"/>
              </a:solidFill>
              <a:latin typeface="Century Gothic"/>
              <a:ea typeface="Century Gothic"/>
              <a:cs typeface="Century Gothic"/>
              <a:sym typeface="Century Gothic"/>
            </a:endParaRPr>
          </a:p>
        </p:txBody>
      </p:sp>
      <p:sp>
        <p:nvSpPr>
          <p:cNvPr id="6" name="Curved Down Arrow 5">
            <a:extLst>
              <a:ext uri="{FF2B5EF4-FFF2-40B4-BE49-F238E27FC236}">
                <a16:creationId xmlns:a16="http://schemas.microsoft.com/office/drawing/2014/main" id="{F5F9F930-2B78-A486-5AAD-407AB6F67042}"/>
              </a:ext>
            </a:extLst>
          </p:cNvPr>
          <p:cNvSpPr/>
          <p:nvPr/>
        </p:nvSpPr>
        <p:spPr>
          <a:xfrm>
            <a:off x="6462065" y="2667000"/>
            <a:ext cx="1888498" cy="502920"/>
          </a:xfrm>
          <a:prstGeom prst="curvedDownArrow">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7" name="Table 6">
            <a:extLst>
              <a:ext uri="{FF2B5EF4-FFF2-40B4-BE49-F238E27FC236}">
                <a16:creationId xmlns:a16="http://schemas.microsoft.com/office/drawing/2014/main" id="{EED6AD66-9064-95D7-7B67-02A51CE65019}"/>
              </a:ext>
            </a:extLst>
          </p:cNvPr>
          <p:cNvGraphicFramePr>
            <a:graphicFrameLocks noGrp="1"/>
          </p:cNvGraphicFramePr>
          <p:nvPr>
            <p:extLst>
              <p:ext uri="{D42A27DB-BD31-4B8C-83A1-F6EECF244321}">
                <p14:modId xmlns:p14="http://schemas.microsoft.com/office/powerpoint/2010/main" val="3452660953"/>
              </p:ext>
            </p:extLst>
          </p:nvPr>
        </p:nvGraphicFramePr>
        <p:xfrm>
          <a:off x="8350563" y="3284220"/>
          <a:ext cx="1295400" cy="1295400"/>
        </p:xfrm>
        <a:graphic>
          <a:graphicData uri="http://schemas.openxmlformats.org/drawingml/2006/table">
            <a:tbl>
              <a:tblPr firstRow="1" bandRow="1">
                <a:tableStyleId>{2D5ABB26-0587-4C30-8999-92F81FD0307C}</a:tableStyleId>
              </a:tblPr>
              <a:tblGrid>
                <a:gridCol w="422298">
                  <a:extLst>
                    <a:ext uri="{9D8B030D-6E8A-4147-A177-3AD203B41FA5}">
                      <a16:colId xmlns:a16="http://schemas.microsoft.com/office/drawing/2014/main" val="2703490049"/>
                    </a:ext>
                  </a:extLst>
                </a:gridCol>
                <a:gridCol w="476652">
                  <a:extLst>
                    <a:ext uri="{9D8B030D-6E8A-4147-A177-3AD203B41FA5}">
                      <a16:colId xmlns:a16="http://schemas.microsoft.com/office/drawing/2014/main" val="2484783299"/>
                    </a:ext>
                  </a:extLst>
                </a:gridCol>
                <a:gridCol w="396450">
                  <a:extLst>
                    <a:ext uri="{9D8B030D-6E8A-4147-A177-3AD203B41FA5}">
                      <a16:colId xmlns:a16="http://schemas.microsoft.com/office/drawing/2014/main" val="4098035637"/>
                    </a:ext>
                  </a:extLst>
                </a:gridCol>
              </a:tblGrid>
              <a:tr h="431800">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2735706539"/>
                  </a:ext>
                </a:extLst>
              </a:tr>
              <a:tr h="431800">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585859142"/>
                  </a:ext>
                </a:extLst>
              </a:tr>
              <a:tr h="431800">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3038428220"/>
                  </a:ext>
                </a:extLst>
              </a:tr>
            </a:tbl>
          </a:graphicData>
        </a:graphic>
      </p:graphicFrame>
      <p:sp>
        <p:nvSpPr>
          <p:cNvPr id="8" name="TextBox 7">
            <a:extLst>
              <a:ext uri="{FF2B5EF4-FFF2-40B4-BE49-F238E27FC236}">
                <a16:creationId xmlns:a16="http://schemas.microsoft.com/office/drawing/2014/main" id="{5865E371-6602-CDEC-D1DF-03E4E560EF25}"/>
              </a:ext>
            </a:extLst>
          </p:cNvPr>
          <p:cNvSpPr txBox="1"/>
          <p:nvPr/>
        </p:nvSpPr>
        <p:spPr>
          <a:xfrm>
            <a:off x="8350563" y="2576828"/>
            <a:ext cx="1511952" cy="341632"/>
          </a:xfrm>
          <a:prstGeom prst="rect">
            <a:avLst/>
          </a:prstGeom>
          <a:noFill/>
        </p:spPr>
        <p:txBody>
          <a:bodyPr wrap="none" rtlCol="0">
            <a:spAutoFit/>
          </a:bodyPr>
          <a:lstStyle/>
          <a:p>
            <a:pPr>
              <a:lnSpc>
                <a:spcPct val="90000"/>
              </a:lnSpc>
            </a:pPr>
            <a:r>
              <a:rPr lang="en-US" b="1" i="1" dirty="0">
                <a:latin typeface="Times New Roman" panose="02020603050405020304" pitchFamily="18" charset="0"/>
                <a:cs typeface="Times New Roman" panose="02020603050405020304" pitchFamily="18" charset="0"/>
              </a:rPr>
              <a:t>Flipped Filter</a:t>
            </a:r>
          </a:p>
        </p:txBody>
      </p:sp>
    </p:spTree>
    <p:extLst>
      <p:ext uri="{BB962C8B-B14F-4D97-AF65-F5344CB8AC3E}">
        <p14:creationId xmlns:p14="http://schemas.microsoft.com/office/powerpoint/2010/main" val="266035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5">
          <a:extLst>
            <a:ext uri="{FF2B5EF4-FFF2-40B4-BE49-F238E27FC236}">
              <a16:creationId xmlns:a16="http://schemas.microsoft.com/office/drawing/2014/main" id="{D4BB1F95-5E2D-EBB6-EC42-6D6054607E8E}"/>
            </a:ext>
          </a:extLst>
        </p:cNvPr>
        <p:cNvGrpSpPr/>
        <p:nvPr/>
      </p:nvGrpSpPr>
      <p:grpSpPr>
        <a:xfrm>
          <a:off x="0" y="0"/>
          <a:ext cx="0" cy="0"/>
          <a:chOff x="0" y="0"/>
          <a:chExt cx="0" cy="0"/>
        </a:xfrm>
      </p:grpSpPr>
      <p:sp>
        <p:nvSpPr>
          <p:cNvPr id="1416" name="Google Shape;1416;p17">
            <a:extLst>
              <a:ext uri="{FF2B5EF4-FFF2-40B4-BE49-F238E27FC236}">
                <a16:creationId xmlns:a16="http://schemas.microsoft.com/office/drawing/2014/main" id="{23CF5033-58CA-DC8F-182A-27BB40F198E8}"/>
              </a:ext>
            </a:extLst>
          </p:cNvPr>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p:sp>
        <p:nvSpPr>
          <p:cNvPr id="1417" name="Google Shape;1417;p17">
            <a:extLst>
              <a:ext uri="{FF2B5EF4-FFF2-40B4-BE49-F238E27FC236}">
                <a16:creationId xmlns:a16="http://schemas.microsoft.com/office/drawing/2014/main" id="{5D5B8026-EE66-646A-AA2E-88156D550EC6}"/>
              </a:ext>
            </a:extLst>
          </p:cNvPr>
          <p:cNvSpPr txBox="1">
            <a:spLocks noGrp="1"/>
          </p:cNvSpPr>
          <p:nvPr>
            <p:ph type="body" idx="1"/>
          </p:nvPr>
        </p:nvSpPr>
        <p:spPr>
          <a:xfrm>
            <a:off x="1522414" y="1905000"/>
            <a:ext cx="10210798" cy="4267200"/>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sz="1800" dirty="0"/>
              <a:t>Convolution Operation:</a:t>
            </a:r>
          </a:p>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endParaRPr sz="1800" dirty="0"/>
          </a:p>
          <a:p>
            <a:pPr marL="274320" lvl="0" indent="-182880" algn="l" rtl="0">
              <a:lnSpc>
                <a:spcPct val="90000"/>
              </a:lnSpc>
              <a:spcBef>
                <a:spcPts val="1800"/>
              </a:spcBef>
              <a:spcAft>
                <a:spcPts val="0"/>
              </a:spcAft>
              <a:buSzPts val="1440"/>
              <a:buNone/>
            </a:pPr>
            <a:endParaRPr sz="1800" dirty="0"/>
          </a:p>
        </p:txBody>
      </p:sp>
      <p:pic>
        <p:nvPicPr>
          <p:cNvPr id="3074" name="Picture 2" descr="Convolution Operation 1">
            <a:extLst>
              <a:ext uri="{FF2B5EF4-FFF2-40B4-BE49-F238E27FC236}">
                <a16:creationId xmlns:a16="http://schemas.microsoft.com/office/drawing/2014/main" id="{D6587049-162F-DA57-37D4-DC208677BB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231"/>
          <a:stretch/>
        </p:blipFill>
        <p:spPr bwMode="auto">
          <a:xfrm>
            <a:off x="1522415" y="2667000"/>
            <a:ext cx="3657597" cy="328445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31;p42">
            <a:extLst>
              <a:ext uri="{FF2B5EF4-FFF2-40B4-BE49-F238E27FC236}">
                <a16:creationId xmlns:a16="http://schemas.microsoft.com/office/drawing/2014/main" id="{62E36968-80D8-CDD3-B198-951ED494A8F6}"/>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https://</a:t>
            </a:r>
            <a:r>
              <a:rPr lang="en-US" sz="1200" dirty="0" err="1">
                <a:solidFill>
                  <a:schemeClr val="lt1"/>
                </a:solidFill>
                <a:latin typeface="Century Gothic"/>
                <a:ea typeface="Century Gothic"/>
                <a:cs typeface="Century Gothic"/>
                <a:sym typeface="Century Gothic"/>
              </a:rPr>
              <a:t>indoml.com</a:t>
            </a:r>
            <a:r>
              <a:rPr lang="en-US" sz="1200" dirty="0">
                <a:solidFill>
                  <a:schemeClr val="lt1"/>
                </a:solidFill>
                <a:latin typeface="Century Gothic"/>
                <a:ea typeface="Century Gothic"/>
                <a:cs typeface="Century Gothic"/>
                <a:sym typeface="Century Gothic"/>
              </a:rPr>
              <a:t>/2018/03/07/student-notes-convolutional-neural-networks-</a:t>
            </a:r>
            <a:r>
              <a:rPr lang="en-US" sz="1200" dirty="0" err="1">
                <a:solidFill>
                  <a:schemeClr val="lt1"/>
                </a:solidFill>
                <a:latin typeface="Century Gothic"/>
                <a:ea typeface="Century Gothic"/>
                <a:cs typeface="Century Gothic"/>
                <a:sym typeface="Century Gothic"/>
              </a:rPr>
              <a:t>cnn</a:t>
            </a:r>
            <a:r>
              <a:rPr lang="en-US" sz="1200" dirty="0">
                <a:solidFill>
                  <a:schemeClr val="lt1"/>
                </a:solidFill>
                <a:latin typeface="Century Gothic"/>
                <a:ea typeface="Century Gothic"/>
                <a:cs typeface="Century Gothic"/>
                <a:sym typeface="Century Gothic"/>
              </a:rPr>
              <a:t>-introduction/</a:t>
            </a:r>
            <a:endParaRPr sz="1200" dirty="0">
              <a:solidFill>
                <a:schemeClr val="lt1"/>
              </a:solidFill>
              <a:latin typeface="Century Gothic"/>
              <a:ea typeface="Century Gothic"/>
              <a:cs typeface="Century Gothic"/>
              <a:sym typeface="Century Gothic"/>
            </a:endParaRPr>
          </a:p>
        </p:txBody>
      </p:sp>
      <p:graphicFrame>
        <p:nvGraphicFramePr>
          <p:cNvPr id="7" name="Table 6">
            <a:extLst>
              <a:ext uri="{FF2B5EF4-FFF2-40B4-BE49-F238E27FC236}">
                <a16:creationId xmlns:a16="http://schemas.microsoft.com/office/drawing/2014/main" id="{C08A5ADF-F887-3DCE-0724-88086E74873A}"/>
              </a:ext>
            </a:extLst>
          </p:cNvPr>
          <p:cNvGraphicFramePr>
            <a:graphicFrameLocks noGrp="1"/>
          </p:cNvGraphicFramePr>
          <p:nvPr>
            <p:extLst>
              <p:ext uri="{D42A27DB-BD31-4B8C-83A1-F6EECF244321}">
                <p14:modId xmlns:p14="http://schemas.microsoft.com/office/powerpoint/2010/main" val="551620780"/>
              </p:ext>
            </p:extLst>
          </p:nvPr>
        </p:nvGraphicFramePr>
        <p:xfrm>
          <a:off x="5250180" y="3284220"/>
          <a:ext cx="1295400" cy="1295400"/>
        </p:xfrm>
        <a:graphic>
          <a:graphicData uri="http://schemas.openxmlformats.org/drawingml/2006/table">
            <a:tbl>
              <a:tblPr firstRow="1" bandRow="1">
                <a:tableStyleId>{2D5ABB26-0587-4C30-8999-92F81FD0307C}</a:tableStyleId>
              </a:tblPr>
              <a:tblGrid>
                <a:gridCol w="422298">
                  <a:extLst>
                    <a:ext uri="{9D8B030D-6E8A-4147-A177-3AD203B41FA5}">
                      <a16:colId xmlns:a16="http://schemas.microsoft.com/office/drawing/2014/main" val="2703490049"/>
                    </a:ext>
                  </a:extLst>
                </a:gridCol>
                <a:gridCol w="476652">
                  <a:extLst>
                    <a:ext uri="{9D8B030D-6E8A-4147-A177-3AD203B41FA5}">
                      <a16:colId xmlns:a16="http://schemas.microsoft.com/office/drawing/2014/main" val="2484783299"/>
                    </a:ext>
                  </a:extLst>
                </a:gridCol>
                <a:gridCol w="396450">
                  <a:extLst>
                    <a:ext uri="{9D8B030D-6E8A-4147-A177-3AD203B41FA5}">
                      <a16:colId xmlns:a16="http://schemas.microsoft.com/office/drawing/2014/main" val="4098035637"/>
                    </a:ext>
                  </a:extLst>
                </a:gridCol>
              </a:tblGrid>
              <a:tr h="431800">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2735706539"/>
                  </a:ext>
                </a:extLst>
              </a:tr>
              <a:tr h="431800">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585859142"/>
                  </a:ext>
                </a:extLst>
              </a:tr>
              <a:tr h="431800">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tc>
                  <a:txBody>
                    <a:bodyPr/>
                    <a:lstStyle/>
                    <a:p>
                      <a:pPr algn="ctr"/>
                      <a:r>
                        <a:rPr lang="en-US" sz="1600" b="0" dirty="0">
                          <a:solidFill>
                            <a:schemeClr val="tx1"/>
                          </a:solidFill>
                          <a:latin typeface="Arial" panose="020B0604020202020204" pitchFamily="34" charset="0"/>
                          <a:cs typeface="Arial" panose="020B0604020202020204" pitchFamily="34" charset="0"/>
                        </a:rPr>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7D7A8"/>
                    </a:solidFill>
                  </a:tcPr>
                </a:tc>
                <a:extLst>
                  <a:ext uri="{0D108BD9-81ED-4DB2-BD59-A6C34878D82A}">
                    <a16:rowId xmlns:a16="http://schemas.microsoft.com/office/drawing/2014/main" val="3038428220"/>
                  </a:ext>
                </a:extLst>
              </a:tr>
            </a:tbl>
          </a:graphicData>
        </a:graphic>
      </p:graphicFrame>
      <p:sp>
        <p:nvSpPr>
          <p:cNvPr id="8" name="TextBox 7">
            <a:extLst>
              <a:ext uri="{FF2B5EF4-FFF2-40B4-BE49-F238E27FC236}">
                <a16:creationId xmlns:a16="http://schemas.microsoft.com/office/drawing/2014/main" id="{A0218761-B174-3883-3D9F-BCF09AFFF0F5}"/>
              </a:ext>
            </a:extLst>
          </p:cNvPr>
          <p:cNvSpPr txBox="1"/>
          <p:nvPr/>
        </p:nvSpPr>
        <p:spPr>
          <a:xfrm>
            <a:off x="5097119" y="2576828"/>
            <a:ext cx="1511952" cy="341632"/>
          </a:xfrm>
          <a:prstGeom prst="rect">
            <a:avLst/>
          </a:prstGeom>
          <a:noFill/>
        </p:spPr>
        <p:txBody>
          <a:bodyPr wrap="none" rtlCol="0">
            <a:spAutoFit/>
          </a:bodyPr>
          <a:lstStyle/>
          <a:p>
            <a:pPr>
              <a:lnSpc>
                <a:spcPct val="90000"/>
              </a:lnSpc>
            </a:pPr>
            <a:r>
              <a:rPr lang="en-US" b="1" i="1" dirty="0">
                <a:latin typeface="Times New Roman" panose="02020603050405020304" pitchFamily="18" charset="0"/>
                <a:cs typeface="Times New Roman" panose="02020603050405020304" pitchFamily="18" charset="0"/>
              </a:rPr>
              <a:t>Flipped Filter</a:t>
            </a:r>
          </a:p>
        </p:txBody>
      </p:sp>
      <p:graphicFrame>
        <p:nvGraphicFramePr>
          <p:cNvPr id="4" name="Table 3">
            <a:extLst>
              <a:ext uri="{FF2B5EF4-FFF2-40B4-BE49-F238E27FC236}">
                <a16:creationId xmlns:a16="http://schemas.microsoft.com/office/drawing/2014/main" id="{F077621B-AD7E-A6C2-320A-2CF8DEF312CD}"/>
              </a:ext>
            </a:extLst>
          </p:cNvPr>
          <p:cNvGraphicFramePr>
            <a:graphicFrameLocks noGrp="1"/>
          </p:cNvGraphicFramePr>
          <p:nvPr>
            <p:extLst>
              <p:ext uri="{D42A27DB-BD31-4B8C-83A1-F6EECF244321}">
                <p14:modId xmlns:p14="http://schemas.microsoft.com/office/powerpoint/2010/main" val="2151172315"/>
              </p:ext>
            </p:extLst>
          </p:nvPr>
        </p:nvGraphicFramePr>
        <p:xfrm>
          <a:off x="8301196" y="3103818"/>
          <a:ext cx="1676400" cy="1656204"/>
        </p:xfrm>
        <a:graphic>
          <a:graphicData uri="http://schemas.openxmlformats.org/drawingml/2006/table">
            <a:tbl>
              <a:tblPr firstRow="1" bandRow="1">
                <a:tableStyleId>{2D5ABB26-0587-4C30-8999-92F81FD0307C}</a:tableStyleId>
              </a:tblPr>
              <a:tblGrid>
                <a:gridCol w="419100">
                  <a:extLst>
                    <a:ext uri="{9D8B030D-6E8A-4147-A177-3AD203B41FA5}">
                      <a16:colId xmlns:a16="http://schemas.microsoft.com/office/drawing/2014/main" val="2703490049"/>
                    </a:ext>
                  </a:extLst>
                </a:gridCol>
                <a:gridCol w="419100">
                  <a:extLst>
                    <a:ext uri="{9D8B030D-6E8A-4147-A177-3AD203B41FA5}">
                      <a16:colId xmlns:a16="http://schemas.microsoft.com/office/drawing/2014/main" val="2484783299"/>
                    </a:ext>
                  </a:extLst>
                </a:gridCol>
                <a:gridCol w="419100">
                  <a:extLst>
                    <a:ext uri="{9D8B030D-6E8A-4147-A177-3AD203B41FA5}">
                      <a16:colId xmlns:a16="http://schemas.microsoft.com/office/drawing/2014/main" val="4098035637"/>
                    </a:ext>
                  </a:extLst>
                </a:gridCol>
                <a:gridCol w="419100">
                  <a:extLst>
                    <a:ext uri="{9D8B030D-6E8A-4147-A177-3AD203B41FA5}">
                      <a16:colId xmlns:a16="http://schemas.microsoft.com/office/drawing/2014/main" val="1242274835"/>
                    </a:ext>
                  </a:extLst>
                </a:gridCol>
              </a:tblGrid>
              <a:tr h="414051">
                <a:tc>
                  <a:txBody>
                    <a:bodyPr/>
                    <a:lstStyle/>
                    <a:p>
                      <a:pPr algn="ctr"/>
                      <a:r>
                        <a:rPr lang="en-US" sz="1400" b="0"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extLst>
                  <a:ext uri="{0D108BD9-81ED-4DB2-BD59-A6C34878D82A}">
                    <a16:rowId xmlns:a16="http://schemas.microsoft.com/office/drawing/2014/main" val="2735706539"/>
                  </a:ext>
                </a:extLst>
              </a:tr>
              <a:tr h="414051">
                <a:tc>
                  <a:txBody>
                    <a:bodyPr/>
                    <a:lstStyle/>
                    <a:p>
                      <a:pPr algn="ctr"/>
                      <a:r>
                        <a:rPr lang="en-US" sz="1400" b="0" dirty="0">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extLst>
                  <a:ext uri="{0D108BD9-81ED-4DB2-BD59-A6C34878D82A}">
                    <a16:rowId xmlns:a16="http://schemas.microsoft.com/office/drawing/2014/main" val="585859142"/>
                  </a:ext>
                </a:extLst>
              </a:tr>
              <a:tr h="414051">
                <a:tc>
                  <a:txBody>
                    <a:bodyPr/>
                    <a:lstStyle/>
                    <a:p>
                      <a:pPr algn="ctr"/>
                      <a:r>
                        <a:rPr lang="en-US" sz="1400" b="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extLst>
                  <a:ext uri="{0D108BD9-81ED-4DB2-BD59-A6C34878D82A}">
                    <a16:rowId xmlns:a16="http://schemas.microsoft.com/office/drawing/2014/main" val="3038428220"/>
                  </a:ext>
                </a:extLst>
              </a:tr>
              <a:tr h="414051">
                <a:tc>
                  <a:txBody>
                    <a:bodyPr/>
                    <a:lstStyle/>
                    <a:p>
                      <a:pPr algn="ctr"/>
                      <a:r>
                        <a:rPr lang="en-US" sz="1400" b="0" dirty="0">
                          <a:latin typeface="Arial" panose="020B0604020202020204" pitchFamily="34" charset="0"/>
                          <a:cs typeface="Arial" panose="020B0604020202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tc>
                  <a:txBody>
                    <a:bodyPr/>
                    <a:lstStyle/>
                    <a:p>
                      <a:pPr algn="ctr"/>
                      <a:r>
                        <a:rPr lang="en-US" sz="1400" b="0" dirty="0">
                          <a:latin typeface="Arial" panose="020B0604020202020204" pitchFamily="34" charset="0"/>
                          <a:cs typeface="Arial" panose="020B06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E598"/>
                    </a:solidFill>
                  </a:tcPr>
                </a:tc>
                <a:extLst>
                  <a:ext uri="{0D108BD9-81ED-4DB2-BD59-A6C34878D82A}">
                    <a16:rowId xmlns:a16="http://schemas.microsoft.com/office/drawing/2014/main" val="975187898"/>
                  </a:ext>
                </a:extLst>
              </a:tr>
            </a:tbl>
          </a:graphicData>
        </a:graphic>
      </p:graphicFrame>
      <p:sp>
        <p:nvSpPr>
          <p:cNvPr id="9" name="TextBox 8">
            <a:extLst>
              <a:ext uri="{FF2B5EF4-FFF2-40B4-BE49-F238E27FC236}">
                <a16:creationId xmlns:a16="http://schemas.microsoft.com/office/drawing/2014/main" id="{0F961652-ECA9-3372-7A8A-686C5896AACE}"/>
              </a:ext>
            </a:extLst>
          </p:cNvPr>
          <p:cNvSpPr txBox="1"/>
          <p:nvPr/>
        </p:nvSpPr>
        <p:spPr>
          <a:xfrm>
            <a:off x="8301196" y="2499236"/>
            <a:ext cx="787395" cy="341632"/>
          </a:xfrm>
          <a:prstGeom prst="rect">
            <a:avLst/>
          </a:prstGeom>
          <a:noFill/>
        </p:spPr>
        <p:txBody>
          <a:bodyPr wrap="none" rtlCol="0">
            <a:spAutoFit/>
          </a:bodyPr>
          <a:lstStyle/>
          <a:p>
            <a:pPr>
              <a:lnSpc>
                <a:spcPct val="90000"/>
              </a:lnSpc>
            </a:pPr>
            <a:r>
              <a:rPr lang="en-US" b="1" i="1" dirty="0">
                <a:latin typeface="Times New Roman" panose="02020603050405020304" pitchFamily="18" charset="0"/>
                <a:cs typeface="Times New Roman" panose="02020603050405020304" pitchFamily="18" charset="0"/>
              </a:rPr>
              <a:t>Result</a:t>
            </a:r>
          </a:p>
        </p:txBody>
      </p:sp>
      <p:sp>
        <p:nvSpPr>
          <p:cNvPr id="10" name="TextBox 9">
            <a:extLst>
              <a:ext uri="{FF2B5EF4-FFF2-40B4-BE49-F238E27FC236}">
                <a16:creationId xmlns:a16="http://schemas.microsoft.com/office/drawing/2014/main" id="{5D0C024A-07FC-7185-8197-D0F3D11FD681}"/>
              </a:ext>
            </a:extLst>
          </p:cNvPr>
          <p:cNvSpPr txBox="1"/>
          <p:nvPr/>
        </p:nvSpPr>
        <p:spPr>
          <a:xfrm>
            <a:off x="7113980" y="3702106"/>
            <a:ext cx="504431" cy="535531"/>
          </a:xfrm>
          <a:prstGeom prst="rect">
            <a:avLst/>
          </a:prstGeom>
          <a:noFill/>
        </p:spPr>
        <p:txBody>
          <a:bodyPr wrap="square" rtlCol="0">
            <a:spAutoFit/>
          </a:bodyPr>
          <a:lstStyle/>
          <a:p>
            <a:pPr>
              <a:lnSpc>
                <a:spcPct val="90000"/>
              </a:lnSpc>
            </a:pPr>
            <a:r>
              <a:rPr lang="en-US" sz="3200" b="1" i="1" dirty="0">
                <a:latin typeface="Times New Roman" panose="02020603050405020304" pitchFamily="18" charset="0"/>
                <a:cs typeface="Times New Roman" panose="02020603050405020304" pitchFamily="18" charset="0"/>
              </a:rPr>
              <a:t>=</a:t>
            </a:r>
            <a:endParaRPr lang="en-US" sz="2400" b="1" i="1"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4022C138-6FEF-8A6C-0AE4-BCCB4B20B619}"/>
              </a:ext>
            </a:extLst>
          </p:cNvPr>
          <p:cNvSpPr/>
          <p:nvPr/>
        </p:nvSpPr>
        <p:spPr>
          <a:xfrm>
            <a:off x="8301196" y="3103818"/>
            <a:ext cx="417502" cy="410242"/>
          </a:xfrm>
          <a:prstGeom prst="rect">
            <a:avLst/>
          </a:prstGeom>
          <a:noFill/>
          <a:ln w="38100">
            <a:solidFill>
              <a:srgbClr val="C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542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p:sp>
        <p:nvSpPr>
          <p:cNvPr id="4" name="Content Placeholder 3"/>
          <p:cNvSpPr>
            <a:spLocks noGrp="1"/>
          </p:cNvSpPr>
          <p:nvPr>
            <p:ph idx="1"/>
          </p:nvPr>
        </p:nvSpPr>
        <p:spPr/>
        <p:txBody>
          <a:bodyPr>
            <a:normAutofit/>
          </a:bodyPr>
          <a:lstStyle/>
          <a:p>
            <a:pPr marL="0" indent="0">
              <a:buNone/>
            </a:pPr>
            <a:r>
              <a:rPr lang="en-US" dirty="0"/>
              <a:t>Convolution</a:t>
            </a:r>
          </a:p>
          <a:p>
            <a:pPr marL="0" indent="0">
              <a:buNone/>
            </a:pPr>
            <a:r>
              <a:rPr lang="en-US" sz="2000" dirty="0"/>
              <a:t>The advantage of convolution is that it is associative. Correlation is not.</a:t>
            </a:r>
          </a:p>
          <a:p>
            <a:pPr marL="0" indent="0">
              <a:buNone/>
            </a:pPr>
            <a:r>
              <a:rPr lang="en-US" sz="2000" dirty="0"/>
              <a:t>For example, we want to smooth an image and find it’s average. </a:t>
            </a:r>
          </a:p>
          <a:p>
            <a:r>
              <a:rPr lang="en-US" sz="2000" dirty="0"/>
              <a:t>With correlation we have to do two correlation operations. </a:t>
            </a:r>
          </a:p>
          <a:p>
            <a:r>
              <a:rPr lang="en-US" sz="2000" dirty="0"/>
              <a:t>With convolution a single operation is needed using a convolved Gaussian filter by an average one.</a:t>
            </a:r>
          </a:p>
          <a:p>
            <a:endParaRPr lang="en-US" sz="2000" dirty="0"/>
          </a:p>
          <a:p>
            <a:pPr marL="0" indent="0">
              <a:buNone/>
            </a:pPr>
            <a:r>
              <a:rPr lang="en-US" sz="2000" dirty="0"/>
              <a:t>Convolution Is usually for image processing (smoothing) while correlation is used to match a template</a:t>
            </a:r>
          </a:p>
        </p:txBody>
      </p:sp>
    </p:spTree>
    <p:extLst>
      <p:ext uri="{BB962C8B-B14F-4D97-AF65-F5344CB8AC3E}">
        <p14:creationId xmlns:p14="http://schemas.microsoft.com/office/powerpoint/2010/main" val="322992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p:sp>
        <p:nvSpPr>
          <p:cNvPr id="4" name="Content Placeholder 3"/>
          <p:cNvSpPr>
            <a:spLocks noGrp="1"/>
          </p:cNvSpPr>
          <p:nvPr>
            <p:ph idx="1"/>
          </p:nvPr>
        </p:nvSpPr>
        <p:spPr/>
        <p:txBody>
          <a:bodyPr>
            <a:normAutofit/>
          </a:bodyPr>
          <a:lstStyle/>
          <a:p>
            <a:pPr marL="0" indent="0">
              <a:buNone/>
            </a:pPr>
            <a:r>
              <a:rPr lang="en-US" dirty="0"/>
              <a:t>Convolution</a:t>
            </a:r>
          </a:p>
          <a:p>
            <a:pPr marL="0" indent="0">
              <a:buNone/>
            </a:pPr>
            <a:endParaRPr lang="en-US" sz="2000" dirty="0"/>
          </a:p>
          <a:p>
            <a:pPr marL="0" indent="0">
              <a:buNone/>
            </a:pPr>
            <a:r>
              <a:rPr lang="en-US" sz="2000" dirty="0"/>
              <a:t>Until now we’ve used convolution/correlation in order to modify an image. </a:t>
            </a:r>
          </a:p>
          <a:p>
            <a:pPr marL="0" indent="0">
              <a:buNone/>
            </a:pPr>
            <a:endParaRPr lang="en-US" sz="2000" dirty="0"/>
          </a:p>
          <a:p>
            <a:pPr marL="0" indent="0">
              <a:buNone/>
            </a:pPr>
            <a:r>
              <a:rPr lang="en-US" sz="2000" dirty="0"/>
              <a:t>In order to understand why convolution/correlation is very </a:t>
            </a:r>
            <a:r>
              <a:rPr lang="en-US" sz="2000" dirty="0" err="1"/>
              <a:t>powerfull</a:t>
            </a:r>
            <a:r>
              <a:rPr lang="en-US" sz="2000" dirty="0"/>
              <a:t> when used in neural network, we must look at the Convolution Theorem</a:t>
            </a:r>
          </a:p>
          <a:p>
            <a:pPr marL="0" indent="0">
              <a:buNone/>
            </a:pPr>
            <a:endParaRPr lang="en-US" sz="2000" dirty="0"/>
          </a:p>
        </p:txBody>
      </p:sp>
    </p:spTree>
    <p:extLst>
      <p:ext uri="{BB962C8B-B14F-4D97-AF65-F5344CB8AC3E}">
        <p14:creationId xmlns:p14="http://schemas.microsoft.com/office/powerpoint/2010/main" val="186293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Convolution Theorem</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81262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Theorem</a:t>
            </a:r>
          </a:p>
        </p:txBody>
      </p:sp>
      <p:sp>
        <p:nvSpPr>
          <p:cNvPr id="4" name="Content Placeholder 3"/>
          <p:cNvSpPr>
            <a:spLocks noGrp="1"/>
          </p:cNvSpPr>
          <p:nvPr>
            <p:ph idx="1"/>
          </p:nvPr>
        </p:nvSpPr>
        <p:spPr>
          <a:xfrm>
            <a:off x="1522414" y="1905000"/>
            <a:ext cx="5867398" cy="4495800"/>
          </a:xfrm>
        </p:spPr>
        <p:txBody>
          <a:bodyPr>
            <a:normAutofit/>
          </a:bodyPr>
          <a:lstStyle/>
          <a:p>
            <a:pPr marL="0" indent="0">
              <a:buNone/>
            </a:pPr>
            <a:endParaRPr lang="en-US" sz="2000" dirty="0"/>
          </a:p>
          <a:p>
            <a:pPr marL="0" indent="0">
              <a:buNone/>
            </a:pPr>
            <a:r>
              <a:rPr lang="en-US" sz="2000" dirty="0"/>
              <a:t>Fast Fourier Transform:</a:t>
            </a:r>
          </a:p>
          <a:p>
            <a:pPr marL="0" indent="0">
              <a:buNone/>
            </a:pPr>
            <a:endParaRPr lang="en-US" sz="2000" dirty="0"/>
          </a:p>
          <a:p>
            <a:pPr marL="0" indent="0">
              <a:buNone/>
            </a:pPr>
            <a:r>
              <a:rPr lang="en-US" sz="2000" dirty="0"/>
              <a:t>The Fast Fourier transform algorithm transforms an original function in a sum of wave-like cosine and sine terms.</a:t>
            </a:r>
          </a:p>
          <a:p>
            <a:pPr marL="0" indent="0">
              <a:buNone/>
            </a:pPr>
            <a:endParaRPr lang="en-US" dirty="0"/>
          </a:p>
          <a:p>
            <a:pPr marL="0" indent="0">
              <a:buNone/>
            </a:pPr>
            <a:endParaRPr lang="en-US" sz="2000" dirty="0"/>
          </a:p>
          <a:p>
            <a:pPr marL="0" indent="0">
              <a:buNone/>
            </a:pPr>
            <a:endParaRPr lang="en-US" sz="2000" dirty="0"/>
          </a:p>
        </p:txBody>
      </p:sp>
      <p:pic>
        <p:nvPicPr>
          <p:cNvPr id="2050" name="Picture 2" descr="Fourier_transform_time_and_frequency_domain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94612" y="2581728"/>
            <a:ext cx="3642179" cy="2913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27812" y="6324600"/>
            <a:ext cx="4798108" cy="258532"/>
          </a:xfrm>
          <a:prstGeom prst="rect">
            <a:avLst/>
          </a:prstGeom>
          <a:noFill/>
        </p:spPr>
        <p:txBody>
          <a:bodyPr wrap="none" rtlCol="0">
            <a:spAutoFit/>
          </a:bodyPr>
          <a:lstStyle/>
          <a:p>
            <a:pPr>
              <a:lnSpc>
                <a:spcPct val="90000"/>
              </a:lnSpc>
            </a:pPr>
            <a:r>
              <a:rPr lang="en-US" sz="1200" dirty="0">
                <a:solidFill>
                  <a:schemeClr val="bg1"/>
                </a:solidFill>
              </a:rPr>
              <a:t>Images from https://en.wikipedia.org/wiki/Frequency_domain</a:t>
            </a:r>
            <a:endParaRPr lang="ro-RO" sz="1200" dirty="0">
              <a:solidFill>
                <a:schemeClr val="bg1"/>
              </a:solidFill>
            </a:endParaRPr>
          </a:p>
        </p:txBody>
      </p:sp>
    </p:spTree>
    <p:extLst>
      <p:ext uri="{BB962C8B-B14F-4D97-AF65-F5344CB8AC3E}">
        <p14:creationId xmlns:p14="http://schemas.microsoft.com/office/powerpoint/2010/main" val="171617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Theorem</a:t>
            </a:r>
          </a:p>
        </p:txBody>
      </p:sp>
      <p:sp>
        <p:nvSpPr>
          <p:cNvPr id="4" name="Content Placeholder 3"/>
          <p:cNvSpPr>
            <a:spLocks noGrp="1"/>
          </p:cNvSpPr>
          <p:nvPr>
            <p:ph idx="1"/>
          </p:nvPr>
        </p:nvSpPr>
        <p:spPr/>
        <p:txBody>
          <a:bodyPr>
            <a:normAutofit/>
          </a:bodyPr>
          <a:lstStyle/>
          <a:p>
            <a:pPr marL="0" indent="0">
              <a:buNone/>
            </a:pPr>
            <a:r>
              <a:rPr lang="en-US" dirty="0"/>
              <a:t>Fast Fourier Transform:</a:t>
            </a:r>
          </a:p>
          <a:p>
            <a:pPr marL="0" indent="0">
              <a:buNone/>
            </a:pPr>
            <a:r>
              <a:rPr lang="en-US" sz="2000" dirty="0"/>
              <a:t>This makes it easy to understand for sounds. It transforms the function from time-domain to frequency domain.</a:t>
            </a:r>
          </a:p>
          <a:p>
            <a:pPr marL="0" indent="0">
              <a:buNone/>
            </a:pPr>
            <a:r>
              <a:rPr lang="en-US" sz="2000" dirty="0"/>
              <a:t>Example: a song played by an orchestra</a:t>
            </a:r>
          </a:p>
          <a:p>
            <a:pPr marL="0" indent="0">
              <a:buNone/>
            </a:pPr>
            <a:endParaRPr lang="en-US" sz="2000" dirty="0"/>
          </a:p>
          <a:p>
            <a:pPr marL="0" indent="0">
              <a:buNone/>
            </a:pPr>
            <a:r>
              <a:rPr lang="en-US" sz="2000" dirty="0"/>
              <a:t>An equalizer is a filter that affects only some frequencies.</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189264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Theorem</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lnSpcReduction="10000"/>
              </a:bodyPr>
              <a:lstStyle/>
              <a:p>
                <a:pPr marL="0" indent="0">
                  <a:buNone/>
                </a:pPr>
                <a:r>
                  <a:rPr lang="en-US" dirty="0"/>
                  <a:t>Fast Fourier Transform:</a:t>
                </a:r>
              </a:p>
              <a:p>
                <a:pPr marL="0" indent="0">
                  <a:buNone/>
                </a:pPr>
                <a:r>
                  <a:rPr lang="en-US" sz="2000" dirty="0"/>
                  <a:t>Every function can be transformed into Fourier domain. </a:t>
                </a:r>
              </a:p>
              <a:p>
                <a:pPr marL="0" indent="0">
                  <a:buNone/>
                </a:pPr>
                <a:r>
                  <a:rPr lang="en-US" sz="2000" dirty="0"/>
                  <a:t>An image can be viewed as a Function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0" smtClean="0">
                        <a:latin typeface="Cambria Math" panose="02040503050406030204" pitchFamily="18" charset="0"/>
                      </a:rPr>
                      <m:t>.</m:t>
                    </m:r>
                  </m:oMath>
                </a14:m>
                <a:r>
                  <a:rPr lang="en-US" sz="2000" dirty="0"/>
                  <a:t> Each pixel has a value outputted by the function, given its coordinates. This is the spatial domain.</a:t>
                </a:r>
              </a:p>
              <a:p>
                <a:pPr marL="0" indent="0">
                  <a:buNone/>
                </a:pPr>
                <a:r>
                  <a:rPr lang="en-US" sz="2000" dirty="0"/>
                  <a:t>Transforming the image into Fourier space basically means breaking down into different frequencies:</a:t>
                </a:r>
              </a:p>
              <a:p>
                <a:pPr>
                  <a:buFont typeface="Arial" panose="020B0604020202020204" pitchFamily="34" charset="0"/>
                  <a:buChar char="•"/>
                </a:pPr>
                <a:r>
                  <a:rPr lang="en-US" sz="2000" dirty="0"/>
                  <a:t>Low frequencies correspond to smooth, gradual changes in intensity (large uniform areas)</a:t>
                </a:r>
              </a:p>
              <a:p>
                <a:pPr>
                  <a:buFont typeface="Arial" panose="020B0604020202020204" pitchFamily="34" charset="0"/>
                  <a:buChar char="•"/>
                </a:pPr>
                <a:r>
                  <a:rPr lang="en-US" sz="2000" dirty="0"/>
                  <a:t>High frequencies correspond to rapid changes in intensity (ex: edges, fine details, noise)</a:t>
                </a:r>
              </a:p>
              <a:p>
                <a:pPr>
                  <a:buFont typeface="Arial" panose="020B0604020202020204" pitchFamily="34" charset="0"/>
                  <a:buChar char="•"/>
                </a:pP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1110" t="-2671"/>
                </a:stretch>
              </a:blipFill>
            </p:spPr>
            <p:txBody>
              <a:bodyPr/>
              <a:lstStyle/>
              <a:p>
                <a:r>
                  <a:rPr lang="en-US">
                    <a:noFill/>
                  </a:rPr>
                  <a:t> </a:t>
                </a:r>
              </a:p>
            </p:txBody>
          </p:sp>
        </mc:Fallback>
      </mc:AlternateContent>
    </p:spTree>
    <p:extLst>
      <p:ext uri="{BB962C8B-B14F-4D97-AF65-F5344CB8AC3E}">
        <p14:creationId xmlns:p14="http://schemas.microsoft.com/office/powerpoint/2010/main" val="121068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Theorem</a:t>
            </a:r>
          </a:p>
        </p:txBody>
      </p:sp>
      <p:sp>
        <p:nvSpPr>
          <p:cNvPr id="4" name="Content Placeholder 3"/>
          <p:cNvSpPr>
            <a:spLocks noGrp="1"/>
          </p:cNvSpPr>
          <p:nvPr>
            <p:ph idx="1"/>
          </p:nvPr>
        </p:nvSpPr>
        <p:spPr/>
        <p:txBody>
          <a:bodyPr>
            <a:normAutofit/>
          </a:bodyPr>
          <a:lstStyle/>
          <a:p>
            <a:pPr marL="0" indent="0">
              <a:buNone/>
            </a:pPr>
            <a:r>
              <a:rPr lang="en-US" dirty="0"/>
              <a:t>Fourier Transforms.</a:t>
            </a:r>
          </a:p>
          <a:p>
            <a:pPr marL="0" indent="0">
              <a:buNone/>
            </a:pPr>
            <a:endParaRPr lang="en-US" sz="2000" dirty="0"/>
          </a:p>
          <a:p>
            <a:pPr marL="0" indent="0">
              <a:buNone/>
            </a:pPr>
            <a:r>
              <a:rPr lang="en-US" sz="2000" dirty="0"/>
              <a:t>Images in Fourier space:</a:t>
            </a:r>
          </a:p>
          <a:p>
            <a:r>
              <a:rPr lang="en-US" sz="2000" dirty="0"/>
              <a:t>There is an axis that runs horizontally and</a:t>
            </a:r>
          </a:p>
          <a:p>
            <a:pPr marL="290513" indent="-290513">
              <a:buNone/>
            </a:pPr>
            <a:r>
              <a:rPr lang="en-US" sz="2000" dirty="0"/>
              <a:t>	One vertically. These tell how frequencies </a:t>
            </a:r>
          </a:p>
          <a:p>
            <a:pPr marL="290513" indent="-290513">
              <a:buNone/>
            </a:pPr>
            <a:r>
              <a:rPr lang="en-US" sz="2000" dirty="0"/>
              <a:t>    vary horizontally or vertically</a:t>
            </a:r>
          </a:p>
          <a:p>
            <a:r>
              <a:rPr lang="en-US" sz="2000" dirty="0"/>
              <a:t> The center of the image is (0,0) frequency</a:t>
            </a:r>
          </a:p>
          <a:p>
            <a:pPr marL="0" indent="0">
              <a:buNone/>
            </a:pPr>
            <a:endParaRPr lang="en-US" sz="2000" dirty="0"/>
          </a:p>
        </p:txBody>
      </p:sp>
      <p:pic>
        <p:nvPicPr>
          <p:cNvPr id="11266" name="Picture 2" descr="https://www.cs.unm.edu/~brayer/vision/cosine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012" y="30480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27812" y="6324600"/>
            <a:ext cx="5014514" cy="258532"/>
          </a:xfrm>
          <a:prstGeom prst="rect">
            <a:avLst/>
          </a:prstGeom>
          <a:noFill/>
        </p:spPr>
        <p:txBody>
          <a:bodyPr wrap="none" rtlCol="0">
            <a:spAutoFit/>
          </a:bodyPr>
          <a:lstStyle/>
          <a:p>
            <a:pPr>
              <a:lnSpc>
                <a:spcPct val="90000"/>
              </a:lnSpc>
            </a:pPr>
            <a:r>
              <a:rPr lang="en-US" sz="1200" dirty="0">
                <a:solidFill>
                  <a:schemeClr val="bg1"/>
                </a:solidFill>
              </a:rPr>
              <a:t>Images from https://www.cs.unm.edu/~brayer/vision/fourier.html</a:t>
            </a:r>
            <a:endParaRPr lang="ro-RO" sz="1200" dirty="0">
              <a:solidFill>
                <a:schemeClr val="bg1"/>
              </a:solidFill>
            </a:endParaRPr>
          </a:p>
        </p:txBody>
      </p:sp>
    </p:spTree>
    <p:extLst>
      <p:ext uri="{BB962C8B-B14F-4D97-AF65-F5344CB8AC3E}">
        <p14:creationId xmlns:p14="http://schemas.microsoft.com/office/powerpoint/2010/main" val="393949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How mammal brain sees the world</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19107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Theorem</a:t>
            </a:r>
          </a:p>
        </p:txBody>
      </p:sp>
      <p:sp>
        <p:nvSpPr>
          <p:cNvPr id="4" name="Content Placeholder 3"/>
          <p:cNvSpPr>
            <a:spLocks noGrp="1"/>
          </p:cNvSpPr>
          <p:nvPr>
            <p:ph idx="1"/>
          </p:nvPr>
        </p:nvSpPr>
        <p:spPr/>
        <p:txBody>
          <a:bodyPr>
            <a:normAutofit/>
          </a:bodyPr>
          <a:lstStyle/>
          <a:p>
            <a:pPr marL="0" indent="0">
              <a:buNone/>
            </a:pPr>
            <a:r>
              <a:rPr lang="en-US" dirty="0"/>
              <a:t>Fourier Transforms.</a:t>
            </a:r>
          </a:p>
          <a:p>
            <a:pPr marL="0" indent="0">
              <a:buNone/>
            </a:pPr>
            <a:r>
              <a:rPr lang="en-US" sz="2000" dirty="0"/>
              <a:t>When an image is rotated, its Fourier Transform is also rotated (image a)</a:t>
            </a:r>
          </a:p>
          <a:p>
            <a:pPr marL="0" indent="0">
              <a:buNone/>
            </a:pPr>
            <a:r>
              <a:rPr lang="en-US" sz="2000" dirty="0"/>
              <a:t>The Fourier Transform treats an image as it is part of a periodically replicated array of identical images extended to infinity (image b)</a:t>
            </a:r>
          </a:p>
          <a:p>
            <a:pPr marL="0" indent="0">
              <a:buNone/>
            </a:pPr>
            <a:endParaRPr lang="en-US" sz="2000" dirty="0"/>
          </a:p>
        </p:txBody>
      </p:sp>
      <p:pic>
        <p:nvPicPr>
          <p:cNvPr id="14338" name="Picture 2" descr="https://www.cs.unm.edu/~brayer/vision/slan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4" y="3766457"/>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www.cs.unm.edu/~brayer/vision/slant_grou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9212" y="3766457"/>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27812" y="6324600"/>
            <a:ext cx="5014514" cy="258532"/>
          </a:xfrm>
          <a:prstGeom prst="rect">
            <a:avLst/>
          </a:prstGeom>
          <a:noFill/>
        </p:spPr>
        <p:txBody>
          <a:bodyPr wrap="none" rtlCol="0">
            <a:spAutoFit/>
          </a:bodyPr>
          <a:lstStyle/>
          <a:p>
            <a:pPr>
              <a:lnSpc>
                <a:spcPct val="90000"/>
              </a:lnSpc>
            </a:pPr>
            <a:r>
              <a:rPr lang="en-US" sz="1200" dirty="0">
                <a:solidFill>
                  <a:schemeClr val="bg1"/>
                </a:solidFill>
              </a:rPr>
              <a:t>Images from https://www.cs.unm.edu/~brayer/vision/fourier.html</a:t>
            </a:r>
            <a:endParaRPr lang="ro-RO" sz="1200" dirty="0">
              <a:solidFill>
                <a:schemeClr val="bg1"/>
              </a:solidFill>
            </a:endParaRPr>
          </a:p>
        </p:txBody>
      </p:sp>
    </p:spTree>
    <p:extLst>
      <p:ext uri="{BB962C8B-B14F-4D97-AF65-F5344CB8AC3E}">
        <p14:creationId xmlns:p14="http://schemas.microsoft.com/office/powerpoint/2010/main" val="37616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Theorem</a:t>
            </a:r>
          </a:p>
        </p:txBody>
      </p:sp>
      <p:sp>
        <p:nvSpPr>
          <p:cNvPr id="4" name="Content Placeholder 3"/>
          <p:cNvSpPr>
            <a:spLocks noGrp="1"/>
          </p:cNvSpPr>
          <p:nvPr>
            <p:ph idx="1"/>
          </p:nvPr>
        </p:nvSpPr>
        <p:spPr/>
        <p:txBody>
          <a:bodyPr>
            <a:normAutofit/>
          </a:bodyPr>
          <a:lstStyle/>
          <a:p>
            <a:pPr marL="0" indent="0">
              <a:buNone/>
            </a:pPr>
            <a:r>
              <a:rPr lang="en-US" dirty="0"/>
              <a:t>Fourier Transforms.</a:t>
            </a:r>
          </a:p>
          <a:p>
            <a:pPr marL="0" indent="0">
              <a:buNone/>
            </a:pPr>
            <a:r>
              <a:rPr lang="en-US" sz="2000" dirty="0"/>
              <a:t>Most images will have a white blob at the center. This is because in an image, most of the transitions are slow (low frequencies)</a:t>
            </a:r>
          </a:p>
          <a:p>
            <a:pPr marL="0" indent="0">
              <a:buNone/>
            </a:pPr>
            <a:endParaRPr lang="en-US" sz="2000" dirty="0"/>
          </a:p>
          <a:p>
            <a:pPr marL="0" indent="0">
              <a:buNone/>
            </a:pPr>
            <a:r>
              <a:rPr lang="en-US" sz="2000" dirty="0"/>
              <a:t>The image on the right has been smoothed only </a:t>
            </a:r>
            <a:br>
              <a:rPr lang="en-US" sz="2000" dirty="0"/>
            </a:br>
            <a:r>
              <a:rPr lang="en-US" sz="2000" dirty="0"/>
              <a:t>on the horizontal. Notice how high frequencies</a:t>
            </a:r>
            <a:br>
              <a:rPr lang="en-US" sz="2000" dirty="0"/>
            </a:br>
            <a:r>
              <a:rPr lang="en-US" sz="2000" dirty="0"/>
              <a:t>have been attenuated</a:t>
            </a:r>
          </a:p>
          <a:p>
            <a:pPr marL="0" indent="0">
              <a:buNone/>
            </a:pPr>
            <a:endParaRPr lang="en-US" sz="2000" dirty="0"/>
          </a:p>
        </p:txBody>
      </p:sp>
      <p:pic>
        <p:nvPicPr>
          <p:cNvPr id="15362" name="Picture 2" descr="https://www.cs.unm.edu/~brayer/vision/goo_comp.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3212" y="35814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27812" y="6324600"/>
            <a:ext cx="5014514" cy="258532"/>
          </a:xfrm>
          <a:prstGeom prst="rect">
            <a:avLst/>
          </a:prstGeom>
          <a:noFill/>
        </p:spPr>
        <p:txBody>
          <a:bodyPr wrap="none" rtlCol="0">
            <a:spAutoFit/>
          </a:bodyPr>
          <a:lstStyle/>
          <a:p>
            <a:pPr>
              <a:lnSpc>
                <a:spcPct val="90000"/>
              </a:lnSpc>
            </a:pPr>
            <a:r>
              <a:rPr lang="en-US" sz="1200" dirty="0">
                <a:solidFill>
                  <a:schemeClr val="bg1"/>
                </a:solidFill>
              </a:rPr>
              <a:t>Images from https://www.cs.unm.edu/~brayer/vision/fourier.html</a:t>
            </a:r>
            <a:endParaRPr lang="ro-RO" sz="1200" dirty="0">
              <a:solidFill>
                <a:schemeClr val="bg1"/>
              </a:solidFill>
            </a:endParaRPr>
          </a:p>
        </p:txBody>
      </p:sp>
    </p:spTree>
    <p:extLst>
      <p:ext uri="{BB962C8B-B14F-4D97-AF65-F5344CB8AC3E}">
        <p14:creationId xmlns:p14="http://schemas.microsoft.com/office/powerpoint/2010/main" val="52790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Theorem</a:t>
            </a:r>
          </a:p>
        </p:txBody>
      </p:sp>
      <p:sp>
        <p:nvSpPr>
          <p:cNvPr id="4" name="Content Placeholder 3"/>
          <p:cNvSpPr>
            <a:spLocks noGrp="1"/>
          </p:cNvSpPr>
          <p:nvPr>
            <p:ph idx="1"/>
          </p:nvPr>
        </p:nvSpPr>
        <p:spPr/>
        <p:txBody>
          <a:bodyPr>
            <a:normAutofit/>
          </a:bodyPr>
          <a:lstStyle/>
          <a:p>
            <a:pPr marL="0" indent="0">
              <a:buNone/>
            </a:pPr>
            <a:r>
              <a:rPr lang="en-US" sz="2000" dirty="0"/>
              <a:t>A line must be represented by a high frequency pattern.</a:t>
            </a:r>
          </a:p>
          <a:p>
            <a:pPr marL="0" indent="0">
              <a:buNone/>
            </a:pPr>
            <a:r>
              <a:rPr lang="en-US" sz="2000" dirty="0"/>
              <a:t>In the Fourier Transform a strong edge results into a line going to a high frequency perpendicular to the edge. Circular segments are also circular in FT</a:t>
            </a:r>
          </a:p>
          <a:p>
            <a:pPr marL="0" indent="0">
              <a:buNone/>
            </a:pPr>
            <a:endParaRPr lang="en-US" sz="2000" dirty="0"/>
          </a:p>
          <a:p>
            <a:pPr marL="0" indent="0">
              <a:buNone/>
            </a:pPr>
            <a:endParaRPr lang="en-US" sz="2000" dirty="0"/>
          </a:p>
        </p:txBody>
      </p:sp>
      <p:pic>
        <p:nvPicPr>
          <p:cNvPr id="16386" name="Picture 2" descr="https://www.cs.unm.edu/~brayer/vision/brks_blk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14" y="3755571"/>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www.cs.unm.edu/~brayer/vision/letter_fft.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5213" y="3733800"/>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27812" y="6324600"/>
            <a:ext cx="5014514" cy="258532"/>
          </a:xfrm>
          <a:prstGeom prst="rect">
            <a:avLst/>
          </a:prstGeom>
          <a:noFill/>
        </p:spPr>
        <p:txBody>
          <a:bodyPr wrap="none" rtlCol="0">
            <a:spAutoFit/>
          </a:bodyPr>
          <a:lstStyle/>
          <a:p>
            <a:pPr>
              <a:lnSpc>
                <a:spcPct val="90000"/>
              </a:lnSpc>
            </a:pPr>
            <a:r>
              <a:rPr lang="en-US" sz="1200" dirty="0">
                <a:solidFill>
                  <a:schemeClr val="bg1"/>
                </a:solidFill>
              </a:rPr>
              <a:t>Images from https://www.cs.unm.edu/~brayer/vision/fourier.html</a:t>
            </a:r>
            <a:endParaRPr lang="ro-RO" sz="1200" dirty="0">
              <a:solidFill>
                <a:schemeClr val="bg1"/>
              </a:solidFill>
            </a:endParaRPr>
          </a:p>
        </p:txBody>
      </p:sp>
    </p:spTree>
    <p:extLst>
      <p:ext uri="{BB962C8B-B14F-4D97-AF65-F5344CB8AC3E}">
        <p14:creationId xmlns:p14="http://schemas.microsoft.com/office/powerpoint/2010/main" val="256111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Theorem</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pPr marL="0" indent="0">
                  <a:buNone/>
                </a:pPr>
                <a:r>
                  <a:rPr lang="en-US" sz="2000" dirty="0"/>
                  <a:t>For a 2 dimensional, discrete function and kernel, the convolutional Theorem is:</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𝑓𝑒𝑎𝑡𝑢𝑟𝑒</m:t>
                      </m:r>
                      <m:r>
                        <a:rPr lang="en-US" sz="2000" b="0" i="1" smtClean="0">
                          <a:latin typeface="Cambria Math" panose="02040503050406030204" pitchFamily="18" charset="0"/>
                        </a:rPr>
                        <m:t> </m:t>
                      </m:r>
                      <m:r>
                        <a:rPr lang="en-US" sz="2000" b="0" i="1" smtClean="0">
                          <a:latin typeface="Cambria Math" panose="02040503050406030204" pitchFamily="18" charset="0"/>
                        </a:rPr>
                        <m:t>𝑚𝑎𝑝</m:t>
                      </m:r>
                      <m:r>
                        <a:rPr lang="en-US" sz="2000" b="0" i="1" smtClean="0">
                          <a:latin typeface="Cambria Math" panose="02040503050406030204" pitchFamily="18" charset="0"/>
                        </a:rPr>
                        <m:t>=</m:t>
                      </m:r>
                      <m:r>
                        <a:rPr lang="en-US" sz="2000" b="0" i="1" smtClean="0">
                          <a:latin typeface="Cambria Math" panose="02040503050406030204" pitchFamily="18" charset="0"/>
                        </a:rPr>
                        <m:t>𝑖𝑛𝑝𝑢𝑡</m:t>
                      </m:r>
                      <m:r>
                        <a:rPr lang="en-US" sz="2000" b="0" i="1" smtClean="0">
                          <a:latin typeface="Cambria Math" panose="02040503050406030204" pitchFamily="18" charset="0"/>
                        </a:rPr>
                        <m:t>∗</m:t>
                      </m:r>
                      <m:r>
                        <a:rPr lang="en-US" sz="2000" b="0" i="1" smtClean="0">
                          <a:latin typeface="Cambria Math" panose="02040503050406030204" pitchFamily="18" charset="0"/>
                        </a:rPr>
                        <m:t>𝑘𝑒𝑟𝑛𝑒𝑙</m:t>
                      </m:r>
                      <m:r>
                        <a:rPr lang="en-US" sz="2000" b="0" i="1" smtClean="0">
                          <a:latin typeface="Cambria Math" panose="02040503050406030204" pitchFamily="18" charset="0"/>
                        </a:rPr>
                        <m:t>=</m:t>
                      </m:r>
                    </m:oMath>
                  </m:oMathPara>
                </a14:m>
                <a:endParaRPr lang="en-US" sz="2000" b="0" i="1" dirty="0">
                  <a:latin typeface="Cambria Math" panose="02040503050406030204" pitchFamily="18" charset="0"/>
                </a:endParaRPr>
              </a:p>
              <a:p>
                <a:pPr marL="0" indent="0">
                  <a:buNone/>
                </a:pPr>
                <a:endParaRPr lang="en-US" sz="200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m:t>
                      </m:r>
                      <m:nary>
                        <m:naryPr>
                          <m:chr m:val="∑"/>
                          <m:ctrlPr>
                            <a:rPr lang="en-US" sz="2000" i="1">
                              <a:latin typeface="Cambria Math" panose="02040503050406030204" pitchFamily="18" charset="0"/>
                            </a:rPr>
                          </m:ctrlPr>
                        </m:naryPr>
                        <m:sub>
                          <m:r>
                            <a:rPr lang="en-US" sz="2000" b="0" i="1" smtClean="0">
                              <a:latin typeface="Cambria Math" panose="02040503050406030204" pitchFamily="18" charset="0"/>
                            </a:rPr>
                            <m:t>𝑦</m:t>
                          </m:r>
                          <m:r>
                            <a:rPr lang="en-US" sz="2000" i="1">
                              <a:latin typeface="Cambria Math" panose="02040503050406030204" pitchFamily="18" charset="0"/>
                            </a:rPr>
                            <m:t>=</m:t>
                          </m:r>
                          <m:r>
                            <a:rPr lang="en-US" sz="2000" b="0" i="1" smtClean="0">
                              <a:latin typeface="Cambria Math" panose="02040503050406030204" pitchFamily="18" charset="0"/>
                            </a:rPr>
                            <m:t>0</m:t>
                          </m:r>
                        </m:sub>
                        <m:sup>
                          <m:r>
                            <a:rPr lang="en-US" sz="2000" b="0" i="1" smtClean="0">
                              <a:latin typeface="Cambria Math" panose="02040503050406030204" pitchFamily="18" charset="0"/>
                            </a:rPr>
                            <m:t>𝑐𝑜𝑙𝑢𝑚𝑛𝑠</m:t>
                          </m:r>
                        </m:sup>
                        <m:e>
                          <m:nary>
                            <m:naryPr>
                              <m:chr m:val="∑"/>
                              <m:ctrlPr>
                                <a:rPr lang="en-US" sz="2000" i="1">
                                  <a:latin typeface="Cambria Math" panose="02040503050406030204" pitchFamily="18" charset="0"/>
                                </a:rPr>
                              </m:ctrlPr>
                            </m:naryPr>
                            <m:sub>
                              <m:r>
                                <a:rPr lang="en-US" sz="2000" b="0" i="1" smtClean="0">
                                  <a:latin typeface="Cambria Math" panose="02040503050406030204" pitchFamily="18" charset="0"/>
                                </a:rPr>
                                <m:t>𝑥</m:t>
                              </m:r>
                              <m:r>
                                <a:rPr lang="en-US" sz="2000" i="1">
                                  <a:latin typeface="Cambria Math" panose="02040503050406030204" pitchFamily="18" charset="0"/>
                                </a:rPr>
                                <m:t>=</m:t>
                              </m:r>
                              <m:r>
                                <a:rPr lang="en-US" sz="2000" b="0" i="1" smtClean="0">
                                  <a:latin typeface="Cambria Math" panose="02040503050406030204" pitchFamily="18" charset="0"/>
                                </a:rPr>
                                <m:t>0</m:t>
                              </m:r>
                            </m:sub>
                            <m:sup>
                              <m:r>
                                <a:rPr lang="en-US" sz="2000" b="0" i="1" smtClean="0">
                                  <a:latin typeface="Cambria Math" panose="02040503050406030204" pitchFamily="18" charset="0"/>
                                </a:rPr>
                                <m:t>𝑟𝑜𝑤𝑠</m:t>
                              </m:r>
                            </m:sup>
                            <m:e>
                              <m:r>
                                <a:rPr lang="en-US" sz="2000" b="0" i="1" smtClean="0">
                                  <a:latin typeface="Cambria Math" panose="02040503050406030204" pitchFamily="18" charset="0"/>
                                </a:rPr>
                                <m:t>𝑖𝑛𝑝𝑢𝑡</m:t>
                              </m:r>
                              <m:d>
                                <m:dPr>
                                  <m:ctrlPr>
                                    <a:rPr lang="en-US" sz="2000" i="1">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i="1">
                                      <a:latin typeface="Cambria Math" panose="02040503050406030204" pitchFamily="18" charset="0"/>
                                    </a:rPr>
                                    <m:t>,</m:t>
                                  </m:r>
                                  <m:r>
                                    <a:rPr lang="en-US" sz="2000" b="0" i="1" smtClean="0">
                                      <a:latin typeface="Cambria Math" panose="02040503050406030204" pitchFamily="18" charset="0"/>
                                    </a:rPr>
                                    <m:t>𝑦</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𝑘𝑒𝑟𝑛𝑒𝑙</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𝐹</m:t>
                                  </m:r>
                                </m:e>
                                <m:sup>
                                  <m:r>
                                    <a:rPr lang="en-US" sz="2000" b="0" i="1" smtClean="0">
                                      <a:latin typeface="Cambria Math" panose="02040503050406030204" pitchFamily="18" charset="0"/>
                                    </a:rPr>
                                    <m:t>−1</m:t>
                                  </m:r>
                                </m:sup>
                              </m:sSup>
                              <m:d>
                                <m:dPr>
                                  <m:ctrlPr>
                                    <a:rPr lang="en-US" sz="2000" b="0" i="1" smtClean="0">
                                      <a:latin typeface="Cambria Math" panose="02040503050406030204" pitchFamily="18" charset="0"/>
                                    </a:rPr>
                                  </m:ctrlPr>
                                </m:dPr>
                                <m:e>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r>
                                        <a:rPr lang="en-US" sz="2000" i="1">
                                          <a:latin typeface="Cambria Math" panose="02040503050406030204" pitchFamily="18" charset="0"/>
                                        </a:rPr>
                                        <m:t>𝜋</m:t>
                                      </m:r>
                                    </m:e>
                                  </m:rad>
                                  <m:r>
                                    <a:rPr lang="en-US" sz="2000" i="1">
                                      <a:latin typeface="Cambria Math" panose="02040503050406030204" pitchFamily="18" charset="0"/>
                                    </a:rPr>
                                    <m:t>𝐹</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𝑖𝑛𝑝𝑢𝑡</m:t>
                                      </m:r>
                                    </m:e>
                                  </m:d>
                                  <m:r>
                                    <a:rPr lang="en-US" sz="2000" b="0" i="1" smtClean="0">
                                      <a:latin typeface="Cambria Math" panose="02040503050406030204" pitchFamily="18" charset="0"/>
                                    </a:rPr>
                                    <m:t>𝐹</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𝑘𝑒𝑟𝑛𝑒𝑙</m:t>
                                      </m:r>
                                    </m:e>
                                  </m:d>
                                </m:e>
                              </m:d>
                            </m:e>
                          </m:nary>
                        </m:e>
                      </m:nary>
                    </m:oMath>
                  </m:oMathPara>
                </a14:m>
                <a:endParaRPr lang="en-US" sz="200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𝐹</m:t>
                      </m:r>
                      <m:r>
                        <a:rPr lang="en-US" sz="2000" b="0" i="1" smtClean="0">
                          <a:latin typeface="Cambria Math" panose="02040503050406030204" pitchFamily="18" charset="0"/>
                        </a:rPr>
                        <m:t> </m:t>
                      </m:r>
                      <m:r>
                        <a:rPr lang="en-US" sz="2000" b="0" i="1" smtClean="0">
                          <a:latin typeface="Cambria Math" panose="02040503050406030204" pitchFamily="18" charset="0"/>
                        </a:rPr>
                        <m:t>𝑖𝑠</m:t>
                      </m:r>
                      <m:r>
                        <a:rPr lang="en-US" sz="2000" b="0" i="1" smtClean="0">
                          <a:latin typeface="Cambria Math" panose="02040503050406030204" pitchFamily="18" charset="0"/>
                        </a:rPr>
                        <m:t> </m:t>
                      </m:r>
                      <m:r>
                        <a:rPr lang="en-US" sz="2000" b="0" i="1" smtClean="0">
                          <a:latin typeface="Cambria Math" panose="02040503050406030204" pitchFamily="18" charset="0"/>
                        </a:rPr>
                        <m:t>𝐹𝑜𝑢𝑟𝑖𝑒𝑟</m:t>
                      </m:r>
                      <m:r>
                        <a:rPr lang="en-US" sz="2000" b="0" i="1" smtClean="0">
                          <a:latin typeface="Cambria Math" panose="02040503050406030204" pitchFamily="18" charset="0"/>
                        </a:rPr>
                        <m:t> </m:t>
                      </m:r>
                      <m:r>
                        <a:rPr lang="en-US" sz="2000" b="0" i="1" smtClean="0">
                          <a:latin typeface="Cambria Math" panose="02040503050406030204" pitchFamily="18" charset="0"/>
                        </a:rPr>
                        <m:t>𝑇𝑟𝑎𝑛𝑠𝑓𝑜𝑟𝑚</m:t>
                      </m:r>
                    </m:oMath>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𝐹</m:t>
                          </m:r>
                        </m:e>
                        <m:sup>
                          <m:r>
                            <a:rPr lang="en-US" sz="2000" b="0" i="1" smtClean="0">
                              <a:latin typeface="Cambria Math" panose="02040503050406030204" pitchFamily="18" charset="0"/>
                            </a:rPr>
                            <m:t>−1</m:t>
                          </m:r>
                        </m:sup>
                      </m:sSup>
                      <m:r>
                        <a:rPr lang="en-US" sz="2000" b="0" i="1" smtClean="0">
                          <a:latin typeface="Cambria Math" panose="02040503050406030204" pitchFamily="18" charset="0"/>
                        </a:rPr>
                        <m:t> </m:t>
                      </m:r>
                      <m:r>
                        <a:rPr lang="en-US" sz="2000" b="0" i="1" smtClean="0">
                          <a:latin typeface="Cambria Math" panose="02040503050406030204" pitchFamily="18" charset="0"/>
                        </a:rPr>
                        <m:t>𝑖𝑠</m:t>
                      </m:r>
                      <m:r>
                        <a:rPr lang="en-US" sz="2000" b="0" i="1" smtClean="0">
                          <a:latin typeface="Cambria Math" panose="02040503050406030204" pitchFamily="18" charset="0"/>
                        </a:rPr>
                        <m:t> </m:t>
                      </m:r>
                      <m:r>
                        <a:rPr lang="en-US" sz="2000" b="0" i="1" smtClean="0">
                          <a:latin typeface="Cambria Math" panose="02040503050406030204" pitchFamily="18" charset="0"/>
                        </a:rPr>
                        <m:t>𝑖𝑛𝑣𝑒𝑟𝑠𝑒</m:t>
                      </m:r>
                      <m:r>
                        <a:rPr lang="en-US" sz="2000" b="0" i="1" smtClean="0">
                          <a:latin typeface="Cambria Math" panose="02040503050406030204" pitchFamily="18" charset="0"/>
                        </a:rPr>
                        <m:t> </m:t>
                      </m:r>
                      <m:r>
                        <a:rPr lang="en-US" sz="2000" b="0" i="1" smtClean="0">
                          <a:latin typeface="Cambria Math" panose="02040503050406030204" pitchFamily="18" charset="0"/>
                        </a:rPr>
                        <m:t>𝐹𝑜𝑢𝑟𝑖𝑒𝑟</m:t>
                      </m:r>
                      <m:r>
                        <a:rPr lang="en-US" sz="2000" b="0" i="1" smtClean="0">
                          <a:latin typeface="Cambria Math" panose="02040503050406030204" pitchFamily="18" charset="0"/>
                        </a:rPr>
                        <m:t> </m:t>
                      </m:r>
                      <m:r>
                        <a:rPr lang="en-US" sz="2000" b="0" i="1" smtClean="0">
                          <a:latin typeface="Cambria Math" panose="02040503050406030204" pitchFamily="18" charset="0"/>
                        </a:rPr>
                        <m:t>𝑇𝑟𝑎𝑛𝑠𝑓𝑜𝑟𝑚</m:t>
                      </m:r>
                    </m:oMath>
                  </m:oMathPara>
                </a14:m>
                <a:endParaRPr lang="en-US" sz="2000" dirty="0"/>
              </a:p>
              <a:p>
                <a:pPr marL="0" indent="0">
                  <a:buNone/>
                </a:pPr>
                <a:r>
                  <a:rPr lang="en-US" sz="2000" dirty="0"/>
                  <a:t>A convolution is equivalent to a multiplication in the Fourier space</a:t>
                </a: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rotWithShape="0">
                <a:blip r:embed="rId3"/>
                <a:stretch>
                  <a:fillRect l="-733" t="-1571"/>
                </a:stretch>
              </a:blipFill>
            </p:spPr>
            <p:txBody>
              <a:bodyPr/>
              <a:lstStyle/>
              <a:p>
                <a:r>
                  <a:rPr lang="ro-RO">
                    <a:noFill/>
                  </a:rPr>
                  <a:t> </a:t>
                </a:r>
              </a:p>
            </p:txBody>
          </p:sp>
        </mc:Fallback>
      </mc:AlternateContent>
    </p:spTree>
    <p:extLst>
      <p:ext uri="{BB962C8B-B14F-4D97-AF65-F5344CB8AC3E}">
        <p14:creationId xmlns:p14="http://schemas.microsoft.com/office/powerpoint/2010/main" val="405627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 Theorem</a:t>
            </a:r>
          </a:p>
        </p:txBody>
      </p:sp>
      <p:sp>
        <p:nvSpPr>
          <p:cNvPr id="4" name="Content Placeholder 3"/>
          <p:cNvSpPr>
            <a:spLocks noGrp="1"/>
          </p:cNvSpPr>
          <p:nvPr>
            <p:ph idx="1"/>
          </p:nvPr>
        </p:nvSpPr>
        <p:spPr/>
        <p:txBody>
          <a:bodyPr>
            <a:normAutofit/>
          </a:bodyPr>
          <a:lstStyle/>
          <a:p>
            <a:pPr marL="0" indent="0">
              <a:buNone/>
            </a:pPr>
            <a:r>
              <a:rPr lang="en-US" sz="2000" dirty="0"/>
              <a:t>This makes filtering in Fourier space very easy.</a:t>
            </a:r>
          </a:p>
          <a:p>
            <a:pPr marL="0" indent="0">
              <a:buNone/>
            </a:pPr>
            <a:r>
              <a:rPr lang="en-US" sz="2000" dirty="0"/>
              <a:t>As seen earlier the Fourier transform maintains important information from the original image. I.e. it retains the orientation of an edge.</a:t>
            </a:r>
          </a:p>
          <a:p>
            <a:pPr marL="0" indent="0">
              <a:buNone/>
            </a:pPr>
            <a:r>
              <a:rPr lang="en-US" sz="2000" dirty="0"/>
              <a:t>In order to extract only certain information from an image (i.e. edge), we can create a filter that when transformed in Fourier space contains the Fourier transform of the edge and zeros</a:t>
            </a:r>
          </a:p>
          <a:p>
            <a:pPr marL="0" indent="0">
              <a:buNone/>
            </a:pPr>
            <a:endParaRPr lang="en-US" sz="2000" dirty="0"/>
          </a:p>
          <a:p>
            <a:pPr marL="0" indent="0">
              <a:buNone/>
            </a:pPr>
            <a:endParaRPr lang="en-US" sz="2000" dirty="0"/>
          </a:p>
        </p:txBody>
      </p:sp>
      <p:pic>
        <p:nvPicPr>
          <p:cNvPr id="3" name="Picture 2"/>
          <p:cNvPicPr>
            <a:picLocks noChangeAspect="1"/>
          </p:cNvPicPr>
          <p:nvPr/>
        </p:nvPicPr>
        <p:blipFill>
          <a:blip r:embed="rId3"/>
          <a:stretch>
            <a:fillRect/>
          </a:stretch>
        </p:blipFill>
        <p:spPr>
          <a:xfrm>
            <a:off x="3218113" y="4419600"/>
            <a:ext cx="1228725" cy="1219200"/>
          </a:xfrm>
          <a:prstGeom prst="rect">
            <a:avLst/>
          </a:prstGeom>
        </p:spPr>
      </p:pic>
      <p:pic>
        <p:nvPicPr>
          <p:cNvPr id="5" name="Picture 4"/>
          <p:cNvPicPr>
            <a:picLocks noChangeAspect="1"/>
          </p:cNvPicPr>
          <p:nvPr/>
        </p:nvPicPr>
        <p:blipFill>
          <a:blip r:embed="rId4"/>
          <a:stretch>
            <a:fillRect/>
          </a:stretch>
        </p:blipFill>
        <p:spPr>
          <a:xfrm>
            <a:off x="7380201" y="4419600"/>
            <a:ext cx="1209675" cy="1228725"/>
          </a:xfrm>
          <a:prstGeom prst="rect">
            <a:avLst/>
          </a:prstGeom>
        </p:spPr>
      </p:pic>
      <p:sp>
        <p:nvSpPr>
          <p:cNvPr id="6" name="TextBox 5"/>
          <p:cNvSpPr txBox="1"/>
          <p:nvPr/>
        </p:nvSpPr>
        <p:spPr>
          <a:xfrm>
            <a:off x="2525867" y="5728325"/>
            <a:ext cx="2613216" cy="341632"/>
          </a:xfrm>
          <a:prstGeom prst="rect">
            <a:avLst/>
          </a:prstGeom>
          <a:noFill/>
        </p:spPr>
        <p:txBody>
          <a:bodyPr wrap="none" rtlCol="0">
            <a:spAutoFit/>
          </a:bodyPr>
          <a:lstStyle/>
          <a:p>
            <a:pPr>
              <a:lnSpc>
                <a:spcPct val="90000"/>
              </a:lnSpc>
            </a:pPr>
            <a:r>
              <a:rPr lang="en-US" dirty="0">
                <a:solidFill>
                  <a:schemeClr val="bg1"/>
                </a:solidFill>
              </a:rPr>
              <a:t>Line in spatial domain</a:t>
            </a:r>
            <a:endParaRPr lang="ro-RO" dirty="0">
              <a:solidFill>
                <a:schemeClr val="bg1"/>
              </a:solidFill>
            </a:endParaRPr>
          </a:p>
        </p:txBody>
      </p:sp>
      <p:sp>
        <p:nvSpPr>
          <p:cNvPr id="7" name="TextBox 6"/>
          <p:cNvSpPr txBox="1"/>
          <p:nvPr/>
        </p:nvSpPr>
        <p:spPr>
          <a:xfrm>
            <a:off x="6923001" y="5728325"/>
            <a:ext cx="2619628" cy="341632"/>
          </a:xfrm>
          <a:prstGeom prst="rect">
            <a:avLst/>
          </a:prstGeom>
          <a:noFill/>
        </p:spPr>
        <p:txBody>
          <a:bodyPr wrap="none" rtlCol="0">
            <a:spAutoFit/>
          </a:bodyPr>
          <a:lstStyle/>
          <a:p>
            <a:pPr>
              <a:lnSpc>
                <a:spcPct val="90000"/>
              </a:lnSpc>
            </a:pPr>
            <a:r>
              <a:rPr lang="en-US" dirty="0">
                <a:solidFill>
                  <a:schemeClr val="bg1"/>
                </a:solidFill>
              </a:rPr>
              <a:t>Line in Fourier domain</a:t>
            </a:r>
            <a:endParaRPr lang="ro-RO" dirty="0">
              <a:solidFill>
                <a:schemeClr val="bg1"/>
              </a:solidFill>
            </a:endParaRPr>
          </a:p>
        </p:txBody>
      </p:sp>
      <p:sp>
        <p:nvSpPr>
          <p:cNvPr id="8" name="TextBox 7"/>
          <p:cNvSpPr txBox="1"/>
          <p:nvPr/>
        </p:nvSpPr>
        <p:spPr>
          <a:xfrm>
            <a:off x="6627812" y="6324600"/>
            <a:ext cx="5014514" cy="258532"/>
          </a:xfrm>
          <a:prstGeom prst="rect">
            <a:avLst/>
          </a:prstGeom>
          <a:noFill/>
        </p:spPr>
        <p:txBody>
          <a:bodyPr wrap="none" rtlCol="0">
            <a:spAutoFit/>
          </a:bodyPr>
          <a:lstStyle/>
          <a:p>
            <a:pPr>
              <a:lnSpc>
                <a:spcPct val="90000"/>
              </a:lnSpc>
            </a:pPr>
            <a:r>
              <a:rPr lang="en-US" sz="1200" dirty="0">
                <a:solidFill>
                  <a:schemeClr val="bg1"/>
                </a:solidFill>
              </a:rPr>
              <a:t>Images from https://www.cs.unm.edu/~brayer/vision/fourier.html</a:t>
            </a:r>
            <a:endParaRPr lang="ro-RO" sz="1200" dirty="0">
              <a:solidFill>
                <a:schemeClr val="bg1"/>
              </a:solidFill>
            </a:endParaRPr>
          </a:p>
        </p:txBody>
      </p:sp>
    </p:spTree>
    <p:extLst>
      <p:ext uri="{BB962C8B-B14F-4D97-AF65-F5344CB8AC3E}">
        <p14:creationId xmlns:p14="http://schemas.microsoft.com/office/powerpoint/2010/main" val="246921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 kernels</a:t>
            </a:r>
          </a:p>
        </p:txBody>
      </p:sp>
      <p:sp>
        <p:nvSpPr>
          <p:cNvPr id="4" name="Content Placeholder 3"/>
          <p:cNvSpPr>
            <a:spLocks noGrp="1"/>
          </p:cNvSpPr>
          <p:nvPr>
            <p:ph idx="1"/>
          </p:nvPr>
        </p:nvSpPr>
        <p:spPr/>
        <p:txBody>
          <a:bodyPr>
            <a:normAutofit/>
          </a:bodyPr>
          <a:lstStyle/>
          <a:p>
            <a:pPr marL="0" indent="0">
              <a:buNone/>
            </a:pPr>
            <a:endParaRPr lang="en-US" sz="2000" dirty="0"/>
          </a:p>
          <a:p>
            <a:pPr marL="0" indent="0">
              <a:buNone/>
            </a:pPr>
            <a:endParaRPr lang="en-US" sz="2000" dirty="0"/>
          </a:p>
        </p:txBody>
      </p:sp>
      <p:sp>
        <p:nvSpPr>
          <p:cNvPr id="3" name="TextBox 2"/>
          <p:cNvSpPr txBox="1"/>
          <p:nvPr/>
        </p:nvSpPr>
        <p:spPr>
          <a:xfrm>
            <a:off x="6627812" y="6324600"/>
            <a:ext cx="5355953" cy="258532"/>
          </a:xfrm>
          <a:prstGeom prst="rect">
            <a:avLst/>
          </a:prstGeom>
          <a:noFill/>
        </p:spPr>
        <p:txBody>
          <a:bodyPr wrap="none" rtlCol="0">
            <a:spAutoFit/>
          </a:bodyPr>
          <a:lstStyle/>
          <a:p>
            <a:pPr>
              <a:lnSpc>
                <a:spcPct val="90000"/>
              </a:lnSpc>
            </a:pPr>
            <a:r>
              <a:rPr lang="en-US" sz="1200" dirty="0">
                <a:solidFill>
                  <a:schemeClr val="bg1"/>
                </a:solidFill>
              </a:rPr>
              <a:t>Images from https://en.wikipedia.org/wiki/Kernel_(image_processing)</a:t>
            </a:r>
            <a:endParaRPr lang="ro-RO" sz="1200" dirty="0">
              <a:solidFill>
                <a:schemeClr val="bg1"/>
              </a:solidFill>
            </a:endParaRPr>
          </a:p>
        </p:txBody>
      </p:sp>
      <p:pic>
        <p:nvPicPr>
          <p:cNvPr id="17410" name="Picture 2" descr="Vd-Or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912" y="2667000"/>
            <a:ext cx="1676400" cy="1676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2211109960"/>
              </p:ext>
            </p:extLst>
          </p:nvPr>
        </p:nvGraphicFramePr>
        <p:xfrm>
          <a:off x="1792022" y="4533900"/>
          <a:ext cx="1482990" cy="1143000"/>
        </p:xfrm>
        <a:graphic>
          <a:graphicData uri="http://schemas.openxmlformats.org/drawingml/2006/table">
            <a:tbl>
              <a:tblPr>
                <a:tableStyleId>{5940675A-B579-460E-94D1-54222C63F5DA}</a:tableStyleId>
              </a:tblPr>
              <a:tblGrid>
                <a:gridCol w="494330">
                  <a:extLst>
                    <a:ext uri="{9D8B030D-6E8A-4147-A177-3AD203B41FA5}">
                      <a16:colId xmlns:a16="http://schemas.microsoft.com/office/drawing/2014/main" val="20000"/>
                    </a:ext>
                  </a:extLst>
                </a:gridCol>
                <a:gridCol w="494330">
                  <a:extLst>
                    <a:ext uri="{9D8B030D-6E8A-4147-A177-3AD203B41FA5}">
                      <a16:colId xmlns:a16="http://schemas.microsoft.com/office/drawing/2014/main" val="20001"/>
                    </a:ext>
                  </a:extLst>
                </a:gridCol>
                <a:gridCol w="494330">
                  <a:extLst>
                    <a:ext uri="{9D8B030D-6E8A-4147-A177-3AD203B41FA5}">
                      <a16:colId xmlns:a16="http://schemas.microsoft.com/office/drawing/2014/main" val="20002"/>
                    </a:ext>
                  </a:extLst>
                </a:gridCol>
              </a:tblGrid>
              <a:tr h="381000">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0"/>
                  </a:ext>
                </a:extLst>
              </a:tr>
              <a:tr h="381000">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1"/>
                  </a:ext>
                </a:extLst>
              </a:tr>
              <a:tr h="381000">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2"/>
                  </a:ext>
                </a:extLst>
              </a:tr>
            </a:tbl>
          </a:graphicData>
        </a:graphic>
      </p:graphicFrame>
      <p:pic>
        <p:nvPicPr>
          <p:cNvPr id="17412" name="Picture 4" descr="Vd-Edge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812" y="2659743"/>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Vd-Edge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88075" y="2637972"/>
            <a:ext cx="1676400" cy="1676400"/>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Vd-Edge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4805" y="2659743"/>
            <a:ext cx="1624694" cy="16246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p:cNvGraphicFramePr>
            <a:graphicFrameLocks noGrp="1"/>
          </p:cNvGraphicFramePr>
          <p:nvPr>
            <p:extLst>
              <p:ext uri="{D42A27DB-BD31-4B8C-83A1-F6EECF244321}">
                <p14:modId xmlns:p14="http://schemas.microsoft.com/office/powerpoint/2010/main" val="2727681371"/>
              </p:ext>
            </p:extLst>
          </p:nvPr>
        </p:nvGraphicFramePr>
        <p:xfrm>
          <a:off x="4057517" y="4575629"/>
          <a:ext cx="1482990" cy="1143000"/>
        </p:xfrm>
        <a:graphic>
          <a:graphicData uri="http://schemas.openxmlformats.org/drawingml/2006/table">
            <a:tbl>
              <a:tblPr>
                <a:tableStyleId>{5940675A-B579-460E-94D1-54222C63F5DA}</a:tableStyleId>
              </a:tblPr>
              <a:tblGrid>
                <a:gridCol w="494330">
                  <a:extLst>
                    <a:ext uri="{9D8B030D-6E8A-4147-A177-3AD203B41FA5}">
                      <a16:colId xmlns:a16="http://schemas.microsoft.com/office/drawing/2014/main" val="20000"/>
                    </a:ext>
                  </a:extLst>
                </a:gridCol>
                <a:gridCol w="494330">
                  <a:extLst>
                    <a:ext uri="{9D8B030D-6E8A-4147-A177-3AD203B41FA5}">
                      <a16:colId xmlns:a16="http://schemas.microsoft.com/office/drawing/2014/main" val="20001"/>
                    </a:ext>
                  </a:extLst>
                </a:gridCol>
                <a:gridCol w="494330">
                  <a:extLst>
                    <a:ext uri="{9D8B030D-6E8A-4147-A177-3AD203B41FA5}">
                      <a16:colId xmlns:a16="http://schemas.microsoft.com/office/drawing/2014/main" val="20002"/>
                    </a:ext>
                  </a:extLst>
                </a:gridCol>
              </a:tblGrid>
              <a:tr h="381000">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0"/>
                  </a:ext>
                </a:extLst>
              </a:tr>
              <a:tr h="381000">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1"/>
                  </a:ext>
                </a:extLst>
              </a:tr>
              <a:tr h="381000">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2"/>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581109445"/>
              </p:ext>
            </p:extLst>
          </p:nvPr>
        </p:nvGraphicFramePr>
        <p:xfrm>
          <a:off x="6284780" y="4575629"/>
          <a:ext cx="1482990" cy="1143000"/>
        </p:xfrm>
        <a:graphic>
          <a:graphicData uri="http://schemas.openxmlformats.org/drawingml/2006/table">
            <a:tbl>
              <a:tblPr>
                <a:tableStyleId>{5940675A-B579-460E-94D1-54222C63F5DA}</a:tableStyleId>
              </a:tblPr>
              <a:tblGrid>
                <a:gridCol w="494330">
                  <a:extLst>
                    <a:ext uri="{9D8B030D-6E8A-4147-A177-3AD203B41FA5}">
                      <a16:colId xmlns:a16="http://schemas.microsoft.com/office/drawing/2014/main" val="20000"/>
                    </a:ext>
                  </a:extLst>
                </a:gridCol>
                <a:gridCol w="494330">
                  <a:extLst>
                    <a:ext uri="{9D8B030D-6E8A-4147-A177-3AD203B41FA5}">
                      <a16:colId xmlns:a16="http://schemas.microsoft.com/office/drawing/2014/main" val="20001"/>
                    </a:ext>
                  </a:extLst>
                </a:gridCol>
                <a:gridCol w="494330">
                  <a:extLst>
                    <a:ext uri="{9D8B030D-6E8A-4147-A177-3AD203B41FA5}">
                      <a16:colId xmlns:a16="http://schemas.microsoft.com/office/drawing/2014/main" val="20002"/>
                    </a:ext>
                  </a:extLst>
                </a:gridCol>
              </a:tblGrid>
              <a:tr h="381000">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0"/>
                  </a:ext>
                </a:extLst>
              </a:tr>
              <a:tr h="381000">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-4</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1"/>
                  </a:ext>
                </a:extLst>
              </a:tr>
              <a:tr h="381000">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0</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860707502"/>
              </p:ext>
            </p:extLst>
          </p:nvPr>
        </p:nvGraphicFramePr>
        <p:xfrm>
          <a:off x="8564293" y="4575629"/>
          <a:ext cx="1482990" cy="1143000"/>
        </p:xfrm>
        <a:graphic>
          <a:graphicData uri="http://schemas.openxmlformats.org/drawingml/2006/table">
            <a:tbl>
              <a:tblPr>
                <a:tableStyleId>{5940675A-B579-460E-94D1-54222C63F5DA}</a:tableStyleId>
              </a:tblPr>
              <a:tblGrid>
                <a:gridCol w="494330">
                  <a:extLst>
                    <a:ext uri="{9D8B030D-6E8A-4147-A177-3AD203B41FA5}">
                      <a16:colId xmlns:a16="http://schemas.microsoft.com/office/drawing/2014/main" val="20000"/>
                    </a:ext>
                  </a:extLst>
                </a:gridCol>
                <a:gridCol w="494330">
                  <a:extLst>
                    <a:ext uri="{9D8B030D-6E8A-4147-A177-3AD203B41FA5}">
                      <a16:colId xmlns:a16="http://schemas.microsoft.com/office/drawing/2014/main" val="20001"/>
                    </a:ext>
                  </a:extLst>
                </a:gridCol>
                <a:gridCol w="494330">
                  <a:extLst>
                    <a:ext uri="{9D8B030D-6E8A-4147-A177-3AD203B41FA5}">
                      <a16:colId xmlns:a16="http://schemas.microsoft.com/office/drawing/2014/main" val="20002"/>
                    </a:ext>
                  </a:extLst>
                </a:gridCol>
              </a:tblGrid>
              <a:tr h="381000">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0"/>
                  </a:ext>
                </a:extLst>
              </a:tr>
              <a:tr h="381000">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8</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1"/>
                  </a:ext>
                </a:extLst>
              </a:tr>
              <a:tr h="381000">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tc>
                  <a:txBody>
                    <a:bodyPr/>
                    <a:lstStyle/>
                    <a:p>
                      <a:pPr algn="ctr"/>
                      <a:r>
                        <a:rPr lang="en-US" sz="1500" dirty="0">
                          <a:solidFill>
                            <a:schemeClr val="bg1"/>
                          </a:solidFill>
                        </a:rPr>
                        <a:t>-1</a:t>
                      </a:r>
                      <a:endParaRPr lang="ro-RO" sz="1500" dirty="0">
                        <a:solidFill>
                          <a:schemeClr val="bg1"/>
                        </a:solidFill>
                      </a:endParaRPr>
                    </a:p>
                  </a:txBody>
                  <a:tcPr marL="76200" marR="76200" marT="38100" marB="38100" anchor="ctr"/>
                </a:tc>
                <a:extLst>
                  <a:ext uri="{0D108BD9-81ED-4DB2-BD59-A6C34878D82A}">
                    <a16:rowId xmlns:a16="http://schemas.microsoft.com/office/drawing/2014/main" val="10002"/>
                  </a:ext>
                </a:extLst>
              </a:tr>
            </a:tbl>
          </a:graphicData>
        </a:graphic>
      </p:graphicFrame>
      <p:sp>
        <p:nvSpPr>
          <p:cNvPr id="5" name="TextBox 4"/>
          <p:cNvSpPr txBox="1"/>
          <p:nvPr/>
        </p:nvSpPr>
        <p:spPr>
          <a:xfrm>
            <a:off x="5764551" y="2120807"/>
            <a:ext cx="2523448" cy="424732"/>
          </a:xfrm>
          <a:prstGeom prst="rect">
            <a:avLst/>
          </a:prstGeom>
          <a:noFill/>
        </p:spPr>
        <p:txBody>
          <a:bodyPr wrap="none" rtlCol="0">
            <a:spAutoFit/>
          </a:bodyPr>
          <a:lstStyle/>
          <a:p>
            <a:pPr>
              <a:lnSpc>
                <a:spcPct val="90000"/>
              </a:lnSpc>
            </a:pPr>
            <a:r>
              <a:rPr lang="en-US" sz="2400" dirty="0">
                <a:solidFill>
                  <a:schemeClr val="bg1"/>
                </a:solidFill>
              </a:rPr>
              <a:t>Edge detection</a:t>
            </a:r>
            <a:endParaRPr lang="ro-RO" sz="2400" dirty="0">
              <a:solidFill>
                <a:schemeClr val="bg1"/>
              </a:solidFill>
            </a:endParaRPr>
          </a:p>
        </p:txBody>
      </p:sp>
    </p:spTree>
    <p:extLst>
      <p:ext uri="{BB962C8B-B14F-4D97-AF65-F5344CB8AC3E}">
        <p14:creationId xmlns:p14="http://schemas.microsoft.com/office/powerpoint/2010/main" val="252421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p16"/>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p:sp>
        <p:nvSpPr>
          <p:cNvPr id="1410" name="Google Shape;1410;p16"/>
          <p:cNvSpPr txBox="1">
            <a:spLocks noGrp="1"/>
          </p:cNvSpPr>
          <p:nvPr>
            <p:ph type="body" idx="1"/>
          </p:nvPr>
        </p:nvSpPr>
        <p:spPr>
          <a:xfrm>
            <a:off x="1522414" y="1905000"/>
            <a:ext cx="9144000" cy="4267200"/>
          </a:xfrm>
          <a:prstGeom prst="rect">
            <a:avLst/>
          </a:prstGeom>
          <a:noFill/>
          <a:ln>
            <a:noFill/>
          </a:ln>
        </p:spPr>
        <p:txBody>
          <a:bodyPr spcFirstLastPara="1" wrap="square" lIns="91425" tIns="45700" rIns="91425" bIns="45700" anchor="t" anchorCtr="0">
            <a:noAutofit/>
          </a:bodyPr>
          <a:lstStyle/>
          <a:p>
            <a:pPr marL="274320" lvl="0" indent="-274320" algn="l" rtl="0">
              <a:lnSpc>
                <a:spcPct val="90000"/>
              </a:lnSpc>
              <a:spcBef>
                <a:spcPts val="0"/>
              </a:spcBef>
              <a:spcAft>
                <a:spcPts val="0"/>
              </a:spcAft>
              <a:buSzPts val="1600"/>
              <a:buChar char="►"/>
            </a:pPr>
            <a:r>
              <a:rPr lang="en-US" sz="1800" dirty="0"/>
              <a:t>Kernels can be used to transform the image in a format that is easier to process. </a:t>
            </a:r>
          </a:p>
          <a:p>
            <a:pPr marL="457200" lvl="1" indent="0">
              <a:spcBef>
                <a:spcPts val="0"/>
              </a:spcBef>
              <a:buSzPts val="1600"/>
              <a:buNone/>
            </a:pPr>
            <a:r>
              <a:rPr lang="en-US" sz="1800" dirty="0"/>
              <a:t> </a:t>
            </a:r>
          </a:p>
          <a:p>
            <a:pPr marL="731520" lvl="1" indent="-274320">
              <a:spcBef>
                <a:spcPts val="0"/>
              </a:spcBef>
              <a:buSzPts val="1600"/>
            </a:pPr>
            <a:endParaRPr lang="en-US" sz="1800" dirty="0"/>
          </a:p>
          <a:p>
            <a:pPr marL="457200" lvl="1" indent="0">
              <a:spcBef>
                <a:spcPts val="0"/>
              </a:spcBef>
              <a:buSzPts val="1600"/>
              <a:buNone/>
            </a:pPr>
            <a:endParaRPr lang="en-US" sz="1800" dirty="0"/>
          </a:p>
        </p:txBody>
      </p:sp>
      <p:pic>
        <p:nvPicPr>
          <p:cNvPr id="7170" name="Picture 2">
            <a:extLst>
              <a:ext uri="{FF2B5EF4-FFF2-40B4-BE49-F238E27FC236}">
                <a16:creationId xmlns:a16="http://schemas.microsoft.com/office/drawing/2014/main" id="{BEB84E16-916E-17D4-E628-5EAD090F0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702" y="2779640"/>
            <a:ext cx="4526286" cy="353718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31;p42">
            <a:extLst>
              <a:ext uri="{FF2B5EF4-FFF2-40B4-BE49-F238E27FC236}">
                <a16:creationId xmlns:a16="http://schemas.microsoft.com/office/drawing/2014/main" id="{CB7D025A-6D22-A575-758D-FB4C91472B86}"/>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https://</a:t>
            </a:r>
            <a:r>
              <a:rPr lang="en-US" sz="1200" dirty="0" err="1">
                <a:solidFill>
                  <a:schemeClr val="lt1"/>
                </a:solidFill>
                <a:latin typeface="Century Gothic"/>
                <a:ea typeface="Century Gothic"/>
                <a:cs typeface="Century Gothic"/>
                <a:sym typeface="Century Gothic"/>
              </a:rPr>
              <a:t>towardsdatascience.com</a:t>
            </a:r>
            <a:r>
              <a:rPr lang="en-US" sz="1200" dirty="0">
                <a:solidFill>
                  <a:schemeClr val="lt1"/>
                </a:solidFill>
                <a:latin typeface="Century Gothic"/>
                <a:ea typeface="Century Gothic"/>
                <a:cs typeface="Century Gothic"/>
                <a:sym typeface="Century Gothic"/>
              </a:rPr>
              <a:t>/gentle-dive-into-math-behind-convolutional-neural-networks-79a07dd44cf9</a:t>
            </a:r>
            <a:endParaRPr sz="1200" dirty="0">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243325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 kernels</a:t>
            </a:r>
          </a:p>
        </p:txBody>
      </p:sp>
      <p:sp>
        <p:nvSpPr>
          <p:cNvPr id="4" name="Content Placeholder 3"/>
          <p:cNvSpPr>
            <a:spLocks noGrp="1"/>
          </p:cNvSpPr>
          <p:nvPr>
            <p:ph idx="1"/>
          </p:nvPr>
        </p:nvSpPr>
        <p:spPr/>
        <p:txBody>
          <a:bodyPr>
            <a:normAutofit fontScale="92500" lnSpcReduction="10000"/>
          </a:bodyPr>
          <a:lstStyle/>
          <a:p>
            <a:r>
              <a:rPr lang="en-US" dirty="0"/>
              <a:t>Convolution or Correlation can be viewed as a way of feature engineering.</a:t>
            </a:r>
          </a:p>
          <a:p>
            <a:pPr marL="0" indent="0">
              <a:buNone/>
            </a:pPr>
            <a:endParaRPr lang="en-US" dirty="0"/>
          </a:p>
          <a:p>
            <a:r>
              <a:rPr lang="en-US" dirty="0"/>
              <a:t>Feature engineering is one of the most important things in machine learning, but is also difficult.</a:t>
            </a:r>
          </a:p>
          <a:p>
            <a:endParaRPr lang="en-US" dirty="0"/>
          </a:p>
          <a:p>
            <a:r>
              <a:rPr lang="en-US" dirty="0"/>
              <a:t>We would like to use neural networks to create features</a:t>
            </a:r>
          </a:p>
          <a:p>
            <a:endParaRPr lang="en-US" dirty="0"/>
          </a:p>
          <a:p>
            <a:r>
              <a:rPr lang="en-US" dirty="0"/>
              <a:t>Convolutional Neural Networks are based on correlation (even though this can be seen as convolution with a flipped filter)</a:t>
            </a:r>
          </a:p>
        </p:txBody>
      </p:sp>
    </p:spTree>
    <p:extLst>
      <p:ext uri="{BB962C8B-B14F-4D97-AF65-F5344CB8AC3E}">
        <p14:creationId xmlns:p14="http://schemas.microsoft.com/office/powerpoint/2010/main" val="2118153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Convolution Neural Network</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39318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p:sp>
        <p:nvSpPr>
          <p:cNvPr id="4" name="Content Placeholder 3"/>
          <p:cNvSpPr>
            <a:spLocks noGrp="1"/>
          </p:cNvSpPr>
          <p:nvPr>
            <p:ph idx="1"/>
          </p:nvPr>
        </p:nvSpPr>
        <p:spPr/>
        <p:txBody>
          <a:bodyPr>
            <a:normAutofit/>
          </a:bodyPr>
          <a:lstStyle/>
          <a:p>
            <a:r>
              <a:rPr lang="en-US" dirty="0"/>
              <a:t>A convolutional neural network is made of several layers of the following type:</a:t>
            </a:r>
          </a:p>
          <a:p>
            <a:pPr lvl="1"/>
            <a:r>
              <a:rPr lang="en-US" dirty="0"/>
              <a:t>Convolutional layer + nonlinearity (</a:t>
            </a:r>
            <a:r>
              <a:rPr lang="en-US" dirty="0" err="1"/>
              <a:t>relu</a:t>
            </a:r>
            <a:r>
              <a:rPr lang="en-US" dirty="0"/>
              <a:t>)</a:t>
            </a:r>
          </a:p>
          <a:p>
            <a:pPr lvl="1"/>
            <a:r>
              <a:rPr lang="en-US" dirty="0" err="1"/>
              <a:t>Maxpooling</a:t>
            </a:r>
            <a:endParaRPr lang="en-US" dirty="0"/>
          </a:p>
          <a:p>
            <a:pPr lvl="1"/>
            <a:r>
              <a:rPr lang="en-US" dirty="0"/>
              <a:t>Fully connected layers</a:t>
            </a:r>
          </a:p>
          <a:p>
            <a:pPr marL="274320" lvl="1" indent="0">
              <a:buNone/>
            </a:pPr>
            <a:endParaRPr lang="en-US" dirty="0"/>
          </a:p>
        </p:txBody>
      </p:sp>
      <p:pic>
        <p:nvPicPr>
          <p:cNvPr id="2050" name="Picture 2">
            <a:extLst>
              <a:ext uri="{FF2B5EF4-FFF2-40B4-BE49-F238E27FC236}">
                <a16:creationId xmlns:a16="http://schemas.microsoft.com/office/drawing/2014/main" id="{ADB71D53-9C1B-22C0-A3D9-1978894EF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8791" y="3733800"/>
            <a:ext cx="6553200" cy="21986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A478E33-8C37-0F38-7646-2FFA10BEDBE8}"/>
              </a:ext>
            </a:extLst>
          </p:cNvPr>
          <p:cNvSpPr txBox="1"/>
          <p:nvPr/>
        </p:nvSpPr>
        <p:spPr>
          <a:xfrm>
            <a:off x="2663825" y="6309380"/>
            <a:ext cx="9143998" cy="523220"/>
          </a:xfrm>
          <a:prstGeom prst="rect">
            <a:avLst/>
          </a:prstGeom>
          <a:noFill/>
        </p:spPr>
        <p:txBody>
          <a:bodyPr wrap="square">
            <a:spAutoFit/>
          </a:bodyPr>
          <a:lstStyle/>
          <a:p>
            <a:r>
              <a:rPr lang="en-US" sz="1400" dirty="0"/>
              <a:t>Image source: https://</a:t>
            </a:r>
            <a:r>
              <a:rPr lang="en-US" sz="1400" dirty="0" err="1"/>
              <a:t>codetolight.wordpress.com</a:t>
            </a:r>
            <a:r>
              <a:rPr lang="en-US" sz="1400" dirty="0"/>
              <a:t>/2017/11/29/getting-started-with-pytorch-for-deep-learning-part-3-neural-network-basics/</a:t>
            </a:r>
          </a:p>
        </p:txBody>
      </p:sp>
    </p:spTree>
    <p:extLst>
      <p:ext uri="{BB962C8B-B14F-4D97-AF65-F5344CB8AC3E}">
        <p14:creationId xmlns:p14="http://schemas.microsoft.com/office/powerpoint/2010/main" val="150121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mammal brain sees the world</a:t>
            </a:r>
          </a:p>
        </p:txBody>
      </p:sp>
      <p:sp>
        <p:nvSpPr>
          <p:cNvPr id="4" name="Content Placeholder 3"/>
          <p:cNvSpPr>
            <a:spLocks noGrp="1"/>
          </p:cNvSpPr>
          <p:nvPr>
            <p:ph idx="1"/>
          </p:nvPr>
        </p:nvSpPr>
        <p:spPr/>
        <p:txBody>
          <a:bodyPr>
            <a:normAutofit/>
          </a:bodyPr>
          <a:lstStyle/>
          <a:p>
            <a:r>
              <a:rPr lang="en-US" sz="2000" dirty="0"/>
              <a:t>In the early 1950s, David Hubel and </a:t>
            </a:r>
            <a:r>
              <a:rPr lang="en-US" sz="2000" dirty="0" err="1"/>
              <a:t>Torsten</a:t>
            </a:r>
            <a:r>
              <a:rPr lang="en-US" sz="2000" dirty="0"/>
              <a:t> Wiesel performed some experiments on a cat in order to understand how the brain works</a:t>
            </a:r>
          </a:p>
          <a:p>
            <a:endParaRPr lang="en-US" sz="2000" dirty="0"/>
          </a:p>
          <a:p>
            <a:r>
              <a:rPr lang="en-US" sz="2000" dirty="0"/>
              <a:t>Several images with simple shape were </a:t>
            </a:r>
            <a:r>
              <a:rPr lang="en-US" sz="2000" dirty="0" err="1"/>
              <a:t>slided</a:t>
            </a:r>
            <a:r>
              <a:rPr lang="en-US" sz="2000" dirty="0"/>
              <a:t> in front of the cat eyes and activities of a neuron were recorded</a:t>
            </a:r>
          </a:p>
          <a:p>
            <a:endParaRPr lang="en-US" sz="2000" dirty="0"/>
          </a:p>
          <a:p>
            <a:r>
              <a:rPr lang="en-US" sz="2000" dirty="0"/>
              <a:t>You can watch the video here: </a:t>
            </a:r>
            <a:r>
              <a:rPr lang="en-US" sz="2000" dirty="0">
                <a:hlinkClick r:id="rId3"/>
              </a:rPr>
              <a:t>https://www.youtube.com/watch?v=Cw5PKV9Rj3o</a:t>
            </a:r>
            <a:endParaRPr lang="en-US" sz="2000" dirty="0"/>
          </a:p>
          <a:p>
            <a:endParaRPr lang="en-US" sz="2000" dirty="0"/>
          </a:p>
          <a:p>
            <a:endParaRPr lang="en-US" sz="2000" dirty="0"/>
          </a:p>
        </p:txBody>
      </p:sp>
    </p:spTree>
    <p:extLst>
      <p:ext uri="{BB962C8B-B14F-4D97-AF65-F5344CB8AC3E}">
        <p14:creationId xmlns:p14="http://schemas.microsoft.com/office/powerpoint/2010/main" val="384363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p:sp>
        <p:nvSpPr>
          <p:cNvPr id="4" name="Content Placeholder 3"/>
          <p:cNvSpPr>
            <a:spLocks noGrp="1"/>
          </p:cNvSpPr>
          <p:nvPr>
            <p:ph idx="1"/>
          </p:nvPr>
        </p:nvSpPr>
        <p:spPr/>
        <p:txBody>
          <a:bodyPr>
            <a:normAutofit/>
          </a:bodyPr>
          <a:lstStyle/>
          <a:p>
            <a:r>
              <a:rPr lang="en-US" sz="2000" dirty="0"/>
              <a:t>The first layer is a convolutional layer. It is obtained by convolving a kernel (represented by a set of shared weights) over the input</a:t>
            </a:r>
          </a:p>
          <a:p>
            <a:pPr lvl="1"/>
            <a:endParaRPr lang="en-US" dirty="0"/>
          </a:p>
          <a:p>
            <a:pPr lvl="1"/>
            <a:r>
              <a:rPr lang="en-US" dirty="0"/>
              <a:t>Each neuron from the first convolutional layer is connected to only a subset of the input (called receptive field)</a:t>
            </a:r>
          </a:p>
          <a:p>
            <a:pPr lvl="1"/>
            <a:r>
              <a:rPr lang="en-US" dirty="0"/>
              <a:t>All the neurons in the hidden layer are connected to their receptive field using the same weights (shared weights)</a:t>
            </a:r>
          </a:p>
          <a:p>
            <a:endParaRPr lang="en-US" sz="2000" dirty="0"/>
          </a:p>
          <a:p>
            <a:endParaRPr lang="en-US" dirty="0"/>
          </a:p>
        </p:txBody>
      </p:sp>
      <p:pic>
        <p:nvPicPr>
          <p:cNvPr id="7" name="Picture 10" descr="http://neuralnetworksanddeeplearning.com/images/tikz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226" y="4503057"/>
            <a:ext cx="4241569" cy="2179930"/>
          </a:xfrm>
          <a:prstGeom prst="rect">
            <a:avLst/>
          </a:prstGeom>
          <a:solidFill>
            <a:schemeClr val="bg1"/>
          </a:solidFill>
        </p:spPr>
      </p:pic>
      <p:pic>
        <p:nvPicPr>
          <p:cNvPr id="8" name="Picture 12" descr="http://neuralnetworksanddeeplearning.com/images/tikz4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8275" y="4495800"/>
            <a:ext cx="4241569" cy="2179930"/>
          </a:xfrm>
          <a:prstGeom prst="rect">
            <a:avLst/>
          </a:prstGeom>
          <a:solidFill>
            <a:schemeClr val="bg1"/>
          </a:solidFill>
        </p:spPr>
      </p:pic>
    </p:spTree>
    <p:extLst>
      <p:ext uri="{BB962C8B-B14F-4D97-AF65-F5344CB8AC3E}">
        <p14:creationId xmlns:p14="http://schemas.microsoft.com/office/powerpoint/2010/main" val="299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7"/>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p:sp>
        <p:nvSpPr>
          <p:cNvPr id="1417" name="Google Shape;1417;p17"/>
          <p:cNvSpPr txBox="1">
            <a:spLocks noGrp="1"/>
          </p:cNvSpPr>
          <p:nvPr>
            <p:ph type="body" idx="1"/>
          </p:nvPr>
        </p:nvSpPr>
        <p:spPr>
          <a:xfrm>
            <a:off x="1522414" y="1904999"/>
            <a:ext cx="10210798" cy="5087471"/>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dirty="0"/>
              <a:t>Output size:</a:t>
            </a:r>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p:txBody>
      </p:sp>
      <p:sp>
        <p:nvSpPr>
          <p:cNvPr id="2" name="Google Shape;1631;p42">
            <a:extLst>
              <a:ext uri="{FF2B5EF4-FFF2-40B4-BE49-F238E27FC236}">
                <a16:creationId xmlns:a16="http://schemas.microsoft.com/office/drawing/2014/main" id="{B2EB7F2A-A7F5-9F3C-F274-46E62C207F4B}"/>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200" dirty="0">
              <a:solidFill>
                <a:schemeClr val="lt1"/>
              </a:solidFill>
              <a:latin typeface="Century Gothic"/>
              <a:ea typeface="Century Gothic"/>
              <a:cs typeface="Century Gothic"/>
              <a:sym typeface="Century Gothic"/>
            </a:endParaRPr>
          </a:p>
        </p:txBody>
      </p:sp>
      <p:sp>
        <p:nvSpPr>
          <p:cNvPr id="3" name="Rectangle 2">
            <a:extLst>
              <a:ext uri="{FF2B5EF4-FFF2-40B4-BE49-F238E27FC236}">
                <a16:creationId xmlns:a16="http://schemas.microsoft.com/office/drawing/2014/main" id="{E4BBDC25-48C1-5B0C-88DE-C3836F497FA7}"/>
              </a:ext>
            </a:extLst>
          </p:cNvPr>
          <p:cNvSpPr/>
          <p:nvPr/>
        </p:nvSpPr>
        <p:spPr>
          <a:xfrm>
            <a:off x="1522413" y="2594277"/>
            <a:ext cx="2601717" cy="2593910"/>
          </a:xfrm>
          <a:prstGeom prst="rect">
            <a:avLst/>
          </a:prstGeom>
          <a:solidFill>
            <a:schemeClr val="bg1">
              <a:lumMod val="65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bg1">
                  <a:lumMod val="65000"/>
                </a:schemeClr>
              </a:solidFill>
            </a:endParaRPr>
          </a:p>
        </p:txBody>
      </p:sp>
      <p:sp>
        <p:nvSpPr>
          <p:cNvPr id="4" name="Rectangle 3">
            <a:extLst>
              <a:ext uri="{FF2B5EF4-FFF2-40B4-BE49-F238E27FC236}">
                <a16:creationId xmlns:a16="http://schemas.microsoft.com/office/drawing/2014/main" id="{585BA853-25C8-9F9E-C9E8-1B9437B4B6E4}"/>
              </a:ext>
            </a:extLst>
          </p:cNvPr>
          <p:cNvSpPr/>
          <p:nvPr/>
        </p:nvSpPr>
        <p:spPr>
          <a:xfrm>
            <a:off x="5169158" y="2869531"/>
            <a:ext cx="1231641" cy="1254966"/>
          </a:xfrm>
          <a:prstGeom prst="rect">
            <a:avLst/>
          </a:prstGeom>
          <a:solidFill>
            <a:srgbClr val="FFC000"/>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EDCCF93-09A7-BCE3-6ED1-BC897408584A}"/>
              </a:ext>
            </a:extLst>
          </p:cNvPr>
          <p:cNvSpPr/>
          <p:nvPr/>
        </p:nvSpPr>
        <p:spPr>
          <a:xfrm>
            <a:off x="7456986" y="2632013"/>
            <a:ext cx="1679510" cy="1698171"/>
          </a:xfrm>
          <a:prstGeom prst="rect">
            <a:avLst/>
          </a:prstGeom>
          <a:solidFill>
            <a:schemeClr val="bg1">
              <a:lumMod val="85000"/>
            </a:schemeClr>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3F03076-F369-27D5-5F79-34E32811BEAE}"/>
                  </a:ext>
                </a:extLst>
              </p:cNvPr>
              <p:cNvSpPr txBox="1"/>
              <p:nvPr/>
            </p:nvSpPr>
            <p:spPr>
              <a:xfrm>
                <a:off x="-227839" y="3572436"/>
                <a:ext cx="610222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𝐻</m:t>
                      </m:r>
                      <m:r>
                        <a:rPr lang="en-US" sz="2400" i="1" smtClean="0">
                          <a:latin typeface="Cambria Math" panose="02040503050406030204" pitchFamily="18" charset="0"/>
                        </a:rPr>
                        <m:t>×</m:t>
                      </m:r>
                      <m:r>
                        <a:rPr lang="en-US" sz="2400" i="1" smtClean="0">
                          <a:latin typeface="Cambria Math" panose="02040503050406030204" pitchFamily="18" charset="0"/>
                        </a:rPr>
                        <m:t>𝑊</m:t>
                      </m:r>
                    </m:oMath>
                  </m:oMathPara>
                </a14:m>
                <a:endParaRPr lang="en-US" sz="2400" dirty="0"/>
              </a:p>
            </p:txBody>
          </p:sp>
        </mc:Choice>
        <mc:Fallback xmlns="">
          <p:sp>
            <p:nvSpPr>
              <p:cNvPr id="7" name="TextBox 6">
                <a:extLst>
                  <a:ext uri="{FF2B5EF4-FFF2-40B4-BE49-F238E27FC236}">
                    <a16:creationId xmlns:a16="http://schemas.microsoft.com/office/drawing/2014/main" id="{23F03076-F369-27D5-5F79-34E32811BEAE}"/>
                  </a:ext>
                </a:extLst>
              </p:cNvPr>
              <p:cNvSpPr txBox="1">
                <a:spLocks noRot="1" noChangeAspect="1" noMove="1" noResize="1" noEditPoints="1" noAdjustHandles="1" noChangeArrowheads="1" noChangeShapeType="1" noTextEdit="1"/>
              </p:cNvSpPr>
              <p:nvPr/>
            </p:nvSpPr>
            <p:spPr>
              <a:xfrm>
                <a:off x="-227839" y="3572436"/>
                <a:ext cx="610222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BE611EC-F68C-4D4C-4452-D574339005B6}"/>
                  </a:ext>
                </a:extLst>
              </p:cNvPr>
              <p:cNvSpPr txBox="1"/>
              <p:nvPr/>
            </p:nvSpPr>
            <p:spPr>
              <a:xfrm>
                <a:off x="2663246" y="3284714"/>
                <a:ext cx="62141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m:rPr>
                              <m:sty m:val="p"/>
                            </m:rPr>
                            <a:rPr lang="en-US" sz="2400" b="0" i="0" smtClean="0">
                              <a:latin typeface="Cambria Math" panose="02040503050406030204" pitchFamily="18" charset="0"/>
                            </a:rPr>
                            <m:t>h</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𝑊</m:t>
                          </m:r>
                        </m:sub>
                      </m:sSub>
                    </m:oMath>
                  </m:oMathPara>
                </a14:m>
                <a:endParaRPr lang="en-US" sz="2400" dirty="0"/>
              </a:p>
            </p:txBody>
          </p:sp>
        </mc:Choice>
        <mc:Fallback xmlns="">
          <p:sp>
            <p:nvSpPr>
              <p:cNvPr id="9" name="TextBox 8">
                <a:extLst>
                  <a:ext uri="{FF2B5EF4-FFF2-40B4-BE49-F238E27FC236}">
                    <a16:creationId xmlns:a16="http://schemas.microsoft.com/office/drawing/2014/main" id="{7BE611EC-F68C-4D4C-4452-D574339005B6}"/>
                  </a:ext>
                </a:extLst>
              </p:cNvPr>
              <p:cNvSpPr txBox="1">
                <a:spLocks noRot="1" noChangeAspect="1" noMove="1" noResize="1" noEditPoints="1" noAdjustHandles="1" noChangeArrowheads="1" noChangeShapeType="1" noTextEdit="1"/>
              </p:cNvSpPr>
              <p:nvPr/>
            </p:nvSpPr>
            <p:spPr>
              <a:xfrm>
                <a:off x="2663246" y="3284714"/>
                <a:ext cx="6214188"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9EBB15-3683-E24C-37FC-ACBB3F13655E}"/>
                  </a:ext>
                </a:extLst>
              </p:cNvPr>
              <p:cNvSpPr txBox="1"/>
              <p:nvPr/>
            </p:nvSpPr>
            <p:spPr>
              <a:xfrm>
                <a:off x="5169158" y="3191825"/>
                <a:ext cx="6214188"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m:rPr>
                              <m:sty m:val="p"/>
                            </m:rPr>
                            <a:rPr lang="en-US" sz="2400" b="0" i="0" smtClean="0">
                              <a:latin typeface="Cambria Math" panose="02040503050406030204" pitchFamily="18" charset="0"/>
                            </a:rPr>
                            <m:t>h</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𝑊</m:t>
                          </m:r>
                        </m:sub>
                      </m:sSub>
                    </m:oMath>
                  </m:oMathPara>
                </a14:m>
                <a:endParaRPr lang="en-US" sz="2400" dirty="0"/>
              </a:p>
            </p:txBody>
          </p:sp>
        </mc:Choice>
        <mc:Fallback xmlns="">
          <p:sp>
            <p:nvSpPr>
              <p:cNvPr id="11" name="TextBox 10">
                <a:extLst>
                  <a:ext uri="{FF2B5EF4-FFF2-40B4-BE49-F238E27FC236}">
                    <a16:creationId xmlns:a16="http://schemas.microsoft.com/office/drawing/2014/main" id="{BA9EBB15-3683-E24C-37FC-ACBB3F13655E}"/>
                  </a:ext>
                </a:extLst>
              </p:cNvPr>
              <p:cNvSpPr txBox="1">
                <a:spLocks noRot="1" noChangeAspect="1" noMove="1" noResize="1" noEditPoints="1" noAdjustHandles="1" noChangeArrowheads="1" noChangeShapeType="1" noTextEdit="1"/>
              </p:cNvSpPr>
              <p:nvPr/>
            </p:nvSpPr>
            <p:spPr>
              <a:xfrm>
                <a:off x="5169158" y="3191825"/>
                <a:ext cx="6214188"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0BB5CD5-7536-A515-98AE-90489C9AAE84}"/>
                  </a:ext>
                </a:extLst>
              </p:cNvPr>
              <p:cNvSpPr txBox="1"/>
              <p:nvPr/>
            </p:nvSpPr>
            <p:spPr>
              <a:xfrm>
                <a:off x="4998333" y="4707630"/>
                <a:ext cx="2599045"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𝑅</m:t>
                          </m:r>
                        </m:e>
                        <m:sub>
                          <m:r>
                            <a:rPr lang="en-US" sz="2400" b="0" i="1" smtClean="0">
                              <a:solidFill>
                                <a:schemeClr val="bg1"/>
                              </a:solidFill>
                              <a:latin typeface="Cambria Math" panose="02040503050406030204" pitchFamily="18" charset="0"/>
                            </a:rPr>
                            <m:t>h</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𝐻</m:t>
                      </m:r>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h</m:t>
                          </m:r>
                        </m:sub>
                      </m:sSub>
                      <m:r>
                        <a:rPr lang="en-US" sz="2400" b="0" i="1" smtClean="0">
                          <a:solidFill>
                            <a:schemeClr val="bg1"/>
                          </a:solidFill>
                          <a:latin typeface="Cambria Math" panose="02040503050406030204" pitchFamily="18" charset="0"/>
                        </a:rPr>
                        <m:t>+1</m:t>
                      </m:r>
                    </m:oMath>
                  </m:oMathPara>
                </a14:m>
                <a:endParaRPr lang="en-US" sz="2400" dirty="0">
                  <a:solidFill>
                    <a:schemeClr val="bg1"/>
                  </a:solidFill>
                </a:endParaRPr>
              </a:p>
              <a:p>
                <a:pPr/>
                <a14:m>
                  <m:oMathPara xmlns:m="http://schemas.openxmlformats.org/officeDocument/2006/math">
                    <m:oMathParaPr>
                      <m:jc m:val="centerGroup"/>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𝑅</m:t>
                          </m:r>
                        </m:e>
                        <m:sub>
                          <m:r>
                            <a:rPr lang="en-US" sz="2400" b="0" i="1" smtClean="0">
                              <a:solidFill>
                                <a:schemeClr val="bg1"/>
                              </a:solidFill>
                              <a:latin typeface="Cambria Math" panose="02040503050406030204" pitchFamily="18" charset="0"/>
                            </a:rPr>
                            <m:t>𝑤</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𝑊</m:t>
                      </m:r>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𝐹</m:t>
                          </m:r>
                        </m:e>
                        <m:sub>
                          <m:r>
                            <a:rPr lang="en-US" sz="2400" b="0" i="1" smtClean="0">
                              <a:solidFill>
                                <a:schemeClr val="bg1"/>
                              </a:solidFill>
                              <a:latin typeface="Cambria Math" panose="02040503050406030204" pitchFamily="18" charset="0"/>
                            </a:rPr>
                            <m:t>𝑤</m:t>
                          </m:r>
                        </m:sub>
                      </m:sSub>
                      <m:r>
                        <a:rPr lang="en-US" sz="2400" b="0" i="1" smtClean="0">
                          <a:solidFill>
                            <a:schemeClr val="bg1"/>
                          </a:solidFill>
                          <a:latin typeface="Cambria Math" panose="02040503050406030204" pitchFamily="18" charset="0"/>
                        </a:rPr>
                        <m:t>+1</m:t>
                      </m:r>
                    </m:oMath>
                  </m:oMathPara>
                </a14:m>
                <a:endParaRPr lang="en-US" sz="2400" dirty="0">
                  <a:solidFill>
                    <a:schemeClr val="bg1"/>
                  </a:solidFill>
                </a:endParaRPr>
              </a:p>
              <a:p>
                <a:endParaRPr lang="en-US" sz="2400" dirty="0">
                  <a:solidFill>
                    <a:schemeClr val="bg1"/>
                  </a:solidFill>
                </a:endParaRPr>
              </a:p>
            </p:txBody>
          </p:sp>
        </mc:Choice>
        <mc:Fallback xmlns="">
          <p:sp>
            <p:nvSpPr>
              <p:cNvPr id="13" name="TextBox 12">
                <a:extLst>
                  <a:ext uri="{FF2B5EF4-FFF2-40B4-BE49-F238E27FC236}">
                    <a16:creationId xmlns:a16="http://schemas.microsoft.com/office/drawing/2014/main" id="{00BB5CD5-7536-A515-98AE-90489C9AAE84}"/>
                  </a:ext>
                </a:extLst>
              </p:cNvPr>
              <p:cNvSpPr txBox="1">
                <a:spLocks noRot="1" noChangeAspect="1" noMove="1" noResize="1" noEditPoints="1" noAdjustHandles="1" noChangeArrowheads="1" noChangeShapeType="1" noTextEdit="1"/>
              </p:cNvSpPr>
              <p:nvPr/>
            </p:nvSpPr>
            <p:spPr>
              <a:xfrm>
                <a:off x="4998333" y="4707630"/>
                <a:ext cx="2599045" cy="1200329"/>
              </a:xfrm>
              <a:prstGeom prst="rect">
                <a:avLst/>
              </a:prstGeom>
              <a:blipFill>
                <a:blip r:embed="rId6"/>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91963686-E8D1-E651-5EA0-4BCBD3285CFC}"/>
              </a:ext>
            </a:extLst>
          </p:cNvPr>
          <p:cNvSpPr txBox="1"/>
          <p:nvPr/>
        </p:nvSpPr>
        <p:spPr>
          <a:xfrm>
            <a:off x="2243309" y="5216279"/>
            <a:ext cx="869149" cy="461665"/>
          </a:xfrm>
          <a:prstGeom prst="rect">
            <a:avLst/>
          </a:prstGeom>
          <a:noFill/>
        </p:spPr>
        <p:txBody>
          <a:bodyPr wrap="none" rtlCol="0">
            <a:spAutoFit/>
          </a:bodyPr>
          <a:lstStyle/>
          <a:p>
            <a:r>
              <a:rPr lang="en-US" sz="2400" dirty="0">
                <a:solidFill>
                  <a:schemeClr val="bg1"/>
                </a:solidFill>
              </a:rPr>
              <a:t>Input</a:t>
            </a:r>
          </a:p>
        </p:txBody>
      </p:sp>
      <p:sp>
        <p:nvSpPr>
          <p:cNvPr id="15" name="TextBox 14">
            <a:extLst>
              <a:ext uri="{FF2B5EF4-FFF2-40B4-BE49-F238E27FC236}">
                <a16:creationId xmlns:a16="http://schemas.microsoft.com/office/drawing/2014/main" id="{4F981DC3-E0E2-D170-D3FD-394C244BD495}"/>
              </a:ext>
            </a:extLst>
          </p:cNvPr>
          <p:cNvSpPr txBox="1"/>
          <p:nvPr/>
        </p:nvSpPr>
        <p:spPr>
          <a:xfrm>
            <a:off x="5351744" y="4076223"/>
            <a:ext cx="869149" cy="461665"/>
          </a:xfrm>
          <a:prstGeom prst="rect">
            <a:avLst/>
          </a:prstGeom>
          <a:noFill/>
        </p:spPr>
        <p:txBody>
          <a:bodyPr wrap="none" rtlCol="0">
            <a:spAutoFit/>
          </a:bodyPr>
          <a:lstStyle/>
          <a:p>
            <a:r>
              <a:rPr lang="en-US" sz="2400" dirty="0">
                <a:solidFill>
                  <a:schemeClr val="bg1"/>
                </a:solidFill>
              </a:rPr>
              <a:t>Filter</a:t>
            </a:r>
          </a:p>
        </p:txBody>
      </p:sp>
      <p:sp>
        <p:nvSpPr>
          <p:cNvPr id="16" name="TextBox 15">
            <a:extLst>
              <a:ext uri="{FF2B5EF4-FFF2-40B4-BE49-F238E27FC236}">
                <a16:creationId xmlns:a16="http://schemas.microsoft.com/office/drawing/2014/main" id="{6EF8DC93-13AF-8E99-6B03-AD7C96255BF7}"/>
              </a:ext>
            </a:extLst>
          </p:cNvPr>
          <p:cNvSpPr txBox="1"/>
          <p:nvPr/>
        </p:nvSpPr>
        <p:spPr>
          <a:xfrm>
            <a:off x="7767590" y="4258359"/>
            <a:ext cx="1058303" cy="461665"/>
          </a:xfrm>
          <a:prstGeom prst="rect">
            <a:avLst/>
          </a:prstGeom>
          <a:noFill/>
        </p:spPr>
        <p:txBody>
          <a:bodyPr wrap="none" rtlCol="0">
            <a:spAutoFit/>
          </a:bodyPr>
          <a:lstStyle/>
          <a:p>
            <a:r>
              <a:rPr lang="en-US" sz="2400" dirty="0">
                <a:solidFill>
                  <a:schemeClr val="bg1"/>
                </a:solidFill>
              </a:rPr>
              <a:t>Result</a:t>
            </a:r>
          </a:p>
        </p:txBody>
      </p:sp>
    </p:spTree>
    <p:extLst>
      <p:ext uri="{BB962C8B-B14F-4D97-AF65-F5344CB8AC3E}">
        <p14:creationId xmlns:p14="http://schemas.microsoft.com/office/powerpoint/2010/main" val="161764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DE353-05AC-DF95-4CD4-8B560E29B6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939B8-664E-77C3-22BE-D89A50E5CD00}"/>
              </a:ext>
            </a:extLst>
          </p:cNvPr>
          <p:cNvSpPr>
            <a:spLocks noGrp="1"/>
          </p:cNvSpPr>
          <p:nvPr>
            <p:ph type="title"/>
          </p:nvPr>
        </p:nvSpPr>
        <p:spPr/>
        <p:txBody>
          <a:bodyPr/>
          <a:lstStyle/>
          <a:p>
            <a:r>
              <a:rPr lang="en-US" dirty="0"/>
              <a:t>Convolutional Neural Network: architecture</a:t>
            </a:r>
          </a:p>
        </p:txBody>
      </p:sp>
      <p:sp>
        <p:nvSpPr>
          <p:cNvPr id="4" name="Content Placeholder 3">
            <a:extLst>
              <a:ext uri="{FF2B5EF4-FFF2-40B4-BE49-F238E27FC236}">
                <a16:creationId xmlns:a16="http://schemas.microsoft.com/office/drawing/2014/main" id="{28FE38AC-D3D5-8ED3-A1CA-A25CA96A438D}"/>
              </a:ext>
            </a:extLst>
          </p:cNvPr>
          <p:cNvSpPr>
            <a:spLocks noGrp="1"/>
          </p:cNvSpPr>
          <p:nvPr>
            <p:ph idx="1"/>
          </p:nvPr>
        </p:nvSpPr>
        <p:spPr>
          <a:xfrm>
            <a:off x="1522414" y="1905000"/>
            <a:ext cx="5943598" cy="4800600"/>
          </a:xfrm>
        </p:spPr>
        <p:txBody>
          <a:bodyPr>
            <a:normAutofit/>
          </a:bodyPr>
          <a:lstStyle/>
          <a:p>
            <a:r>
              <a:rPr lang="en-US" sz="2000" dirty="0"/>
              <a:t>Convolutional operations have several advantages:</a:t>
            </a:r>
          </a:p>
          <a:p>
            <a:pPr lvl="1">
              <a:buFont typeface="Arial" panose="020B0604020202020204" pitchFamily="34" charset="0"/>
              <a:buChar char="•"/>
            </a:pPr>
            <a:r>
              <a:rPr lang="en-US" sz="1600" dirty="0"/>
              <a:t>Translation Invariance: they are able to detect patterns like edges, corners, textures regardless where they appear in the input</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It is not dependent on the image size.</a:t>
            </a:r>
          </a:p>
          <a:p>
            <a:pPr lvl="1">
              <a:buFont typeface="Arial" panose="020B0604020202020204" pitchFamily="34" charset="0"/>
              <a:buChar char="•"/>
            </a:pPr>
            <a:endParaRPr lang="en-US" sz="1600" dirty="0"/>
          </a:p>
          <a:p>
            <a:pPr lvl="1">
              <a:buFont typeface="Arial" panose="020B0604020202020204" pitchFamily="34" charset="0"/>
              <a:buChar char="•"/>
            </a:pPr>
            <a:r>
              <a:rPr lang="en-US" sz="1600" dirty="0"/>
              <a:t>The number of parameters are reduced drastically</a:t>
            </a:r>
          </a:p>
          <a:p>
            <a:pPr lvl="2">
              <a:buFont typeface="Arial" panose="020B0604020202020204" pitchFamily="34" charset="0"/>
              <a:buChar char="•"/>
            </a:pPr>
            <a:r>
              <a:rPr lang="en-US" sz="1400" dirty="0"/>
              <a:t>Example: </a:t>
            </a:r>
          </a:p>
          <a:p>
            <a:pPr lvl="2"/>
            <a:r>
              <a:rPr lang="en-US" sz="1600" dirty="0"/>
              <a:t>an input of 28x28 with a kernel of 5x5 requires </a:t>
            </a:r>
            <a:r>
              <a:rPr lang="en-US" sz="1600" b="1" dirty="0"/>
              <a:t>25</a:t>
            </a:r>
            <a:r>
              <a:rPr lang="en-US" sz="1600" dirty="0"/>
              <a:t> weights . This results in an output of 24x24 pixels</a:t>
            </a:r>
          </a:p>
          <a:p>
            <a:pPr lvl="2"/>
            <a:r>
              <a:rPr lang="en-US" sz="1600" dirty="0"/>
              <a:t>A fully connected layer with the same output would require:  24x24x28x28 = 451584 weights</a:t>
            </a:r>
          </a:p>
          <a:p>
            <a:pPr lvl="2"/>
            <a:endParaRPr lang="en-US" sz="1600" dirty="0"/>
          </a:p>
          <a:p>
            <a:pPr lvl="1"/>
            <a:r>
              <a:rPr lang="en-US" sz="1800" dirty="0"/>
              <a:t>This allows as to have deeper networks with multiple kernels</a:t>
            </a:r>
          </a:p>
        </p:txBody>
      </p:sp>
      <p:pic>
        <p:nvPicPr>
          <p:cNvPr id="7" name="Picture 10" descr="http://neuralnetworksanddeeplearning.com/images/tikz44.png">
            <a:extLst>
              <a:ext uri="{FF2B5EF4-FFF2-40B4-BE49-F238E27FC236}">
                <a16:creationId xmlns:a16="http://schemas.microsoft.com/office/drawing/2014/main" id="{451AB1CE-E6EB-E0C0-A792-8A8272EDD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4612" y="1999957"/>
            <a:ext cx="4241569" cy="2179930"/>
          </a:xfrm>
          <a:prstGeom prst="rect">
            <a:avLst/>
          </a:prstGeom>
          <a:solidFill>
            <a:schemeClr val="bg1"/>
          </a:solidFill>
        </p:spPr>
      </p:pic>
      <p:grpSp>
        <p:nvGrpSpPr>
          <p:cNvPr id="18" name="Group 17">
            <a:extLst>
              <a:ext uri="{FF2B5EF4-FFF2-40B4-BE49-F238E27FC236}">
                <a16:creationId xmlns:a16="http://schemas.microsoft.com/office/drawing/2014/main" id="{B92FD089-DD56-307B-A669-E15BB330FB3B}"/>
              </a:ext>
            </a:extLst>
          </p:cNvPr>
          <p:cNvGrpSpPr/>
          <p:nvPr/>
        </p:nvGrpSpPr>
        <p:grpSpPr>
          <a:xfrm>
            <a:off x="8913812" y="4362966"/>
            <a:ext cx="2438400" cy="2198625"/>
            <a:chOff x="5942012" y="2691716"/>
            <a:chExt cx="2438400" cy="2198625"/>
          </a:xfrm>
        </p:grpSpPr>
        <p:pic>
          <p:nvPicPr>
            <p:cNvPr id="12" name="Picture 2">
              <a:extLst>
                <a:ext uri="{FF2B5EF4-FFF2-40B4-BE49-F238E27FC236}">
                  <a16:creationId xmlns:a16="http://schemas.microsoft.com/office/drawing/2014/main" id="{69D4BC63-5F35-410E-CDAF-6B072E9718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2791"/>
            <a:stretch/>
          </p:blipFill>
          <p:spPr bwMode="auto">
            <a:xfrm>
              <a:off x="5942012" y="2691716"/>
              <a:ext cx="2438400" cy="2198625"/>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73554EED-4CB0-2CCF-86D7-31CEE15B57E3}"/>
                </a:ext>
              </a:extLst>
            </p:cNvPr>
            <p:cNvSpPr/>
            <p:nvPr/>
          </p:nvSpPr>
          <p:spPr>
            <a:xfrm>
              <a:off x="7923212" y="4419600"/>
              <a:ext cx="457200" cy="381000"/>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1CFBACE-9191-6120-0397-1F64E5F0DC8C}"/>
                </a:ext>
              </a:extLst>
            </p:cNvPr>
            <p:cNvSpPr/>
            <p:nvPr/>
          </p:nvSpPr>
          <p:spPr>
            <a:xfrm>
              <a:off x="8228012" y="4245484"/>
              <a:ext cx="152400" cy="312444"/>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Parallelogram 14">
            <a:extLst>
              <a:ext uri="{FF2B5EF4-FFF2-40B4-BE49-F238E27FC236}">
                <a16:creationId xmlns:a16="http://schemas.microsoft.com/office/drawing/2014/main" id="{483D9301-1423-190C-29B6-208738B67155}"/>
              </a:ext>
            </a:extLst>
          </p:cNvPr>
          <p:cNvSpPr/>
          <p:nvPr/>
        </p:nvSpPr>
        <p:spPr>
          <a:xfrm rot="19797632">
            <a:off x="10576488" y="5137441"/>
            <a:ext cx="928606" cy="753706"/>
          </a:xfrm>
          <a:prstGeom prst="parallelogram">
            <a:avLst>
              <a:gd name="adj" fmla="val 58964"/>
            </a:avLst>
          </a:prstGeom>
          <a:solidFill>
            <a:schemeClr val="bg1"/>
          </a:solid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750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266A4-28EE-4644-EF7D-E08765CB48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E6BB9E-0A97-CA83-4F86-2DE826C692EF}"/>
              </a:ext>
            </a:extLst>
          </p:cNvPr>
          <p:cNvSpPr>
            <a:spLocks noGrp="1"/>
          </p:cNvSpPr>
          <p:nvPr>
            <p:ph type="title"/>
          </p:nvPr>
        </p:nvSpPr>
        <p:spPr/>
        <p:txBody>
          <a:bodyPr/>
          <a:lstStyle/>
          <a:p>
            <a:r>
              <a:rPr lang="en-US" dirty="0"/>
              <a:t>Convolutional Neural Network: architecture</a:t>
            </a:r>
          </a:p>
        </p:txBody>
      </p:sp>
      <p:sp>
        <p:nvSpPr>
          <p:cNvPr id="4" name="Content Placeholder 3">
            <a:extLst>
              <a:ext uri="{FF2B5EF4-FFF2-40B4-BE49-F238E27FC236}">
                <a16:creationId xmlns:a16="http://schemas.microsoft.com/office/drawing/2014/main" id="{74FCB2B4-2216-CF9D-C682-99F118AFC60E}"/>
              </a:ext>
            </a:extLst>
          </p:cNvPr>
          <p:cNvSpPr>
            <a:spLocks noGrp="1"/>
          </p:cNvSpPr>
          <p:nvPr>
            <p:ph idx="1"/>
          </p:nvPr>
        </p:nvSpPr>
        <p:spPr>
          <a:xfrm>
            <a:off x="1522414" y="1905000"/>
            <a:ext cx="10134598" cy="4800600"/>
          </a:xfrm>
        </p:spPr>
        <p:txBody>
          <a:bodyPr>
            <a:normAutofit/>
          </a:bodyPr>
          <a:lstStyle/>
          <a:p>
            <a:r>
              <a:rPr lang="en-US" sz="2000" dirty="0"/>
              <a:t>Convolutional operation is differentiable</a:t>
            </a:r>
          </a:p>
          <a:p>
            <a:r>
              <a:rPr lang="en-US" sz="2000" dirty="0"/>
              <a:t>The kernels, which represent the weights of  the convolutional layer are learnt automatically by the network</a:t>
            </a:r>
          </a:p>
          <a:p>
            <a:r>
              <a:rPr lang="en-US" sz="2000" dirty="0"/>
              <a:t>They are randomly initialized </a:t>
            </a:r>
          </a:p>
          <a:p>
            <a:r>
              <a:rPr lang="en-US" sz="2000" dirty="0"/>
              <a:t>They are adjusted, like standard weights, due to the backpropagation algorithm.</a:t>
            </a:r>
          </a:p>
          <a:p>
            <a:r>
              <a:rPr lang="en-US" sz="2000" dirty="0"/>
              <a:t>The convolution layers work because of the Convolution Theorem.  Even if we implement them as Correlations (so no flipping is happening), since they are learnt, we can consider the network learns the flipped kernel.</a:t>
            </a:r>
          </a:p>
          <a:p>
            <a:pPr marL="0" indent="0">
              <a:buNone/>
            </a:pPr>
            <a:endParaRPr lang="en-US" sz="2000" dirty="0"/>
          </a:p>
          <a:p>
            <a:endParaRPr lang="en-US" sz="1600" dirty="0"/>
          </a:p>
          <a:p>
            <a:pPr marL="274320" lvl="1" indent="0">
              <a:buNone/>
            </a:pPr>
            <a:r>
              <a:rPr lang="en-US" sz="1600" dirty="0"/>
              <a:t>	</a:t>
            </a:r>
            <a:endParaRPr lang="en-US" dirty="0"/>
          </a:p>
        </p:txBody>
      </p:sp>
    </p:spTree>
    <p:extLst>
      <p:ext uri="{BB962C8B-B14F-4D97-AF65-F5344CB8AC3E}">
        <p14:creationId xmlns:p14="http://schemas.microsoft.com/office/powerpoint/2010/main" val="258879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p:sp>
        <p:nvSpPr>
          <p:cNvPr id="4" name="Content Placeholder 3"/>
          <p:cNvSpPr>
            <a:spLocks noGrp="1"/>
          </p:cNvSpPr>
          <p:nvPr>
            <p:ph idx="1"/>
          </p:nvPr>
        </p:nvSpPr>
        <p:spPr/>
        <p:txBody>
          <a:bodyPr>
            <a:normAutofit/>
          </a:bodyPr>
          <a:lstStyle/>
          <a:p>
            <a:r>
              <a:rPr lang="en-US" dirty="0"/>
              <a:t>Edge detection using correlation. Observe that the highest values in the output are where the filter matches the input.</a:t>
            </a:r>
          </a:p>
          <a:p>
            <a:endParaRPr lang="en-US" dirty="0"/>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04455710"/>
              </p:ext>
            </p:extLst>
          </p:nvPr>
        </p:nvGraphicFramePr>
        <p:xfrm>
          <a:off x="1152525" y="3352800"/>
          <a:ext cx="1779588" cy="1371600"/>
        </p:xfrm>
        <a:graphic>
          <a:graphicData uri="http://schemas.openxmlformats.org/drawingml/2006/table">
            <a:tbl>
              <a:tblPr>
                <a:tableStyleId>{5940675A-B579-460E-94D1-54222C63F5DA}</a:tableStyleId>
              </a:tblPr>
              <a:tblGrid>
                <a:gridCol w="593196">
                  <a:extLst>
                    <a:ext uri="{9D8B030D-6E8A-4147-A177-3AD203B41FA5}">
                      <a16:colId xmlns:a16="http://schemas.microsoft.com/office/drawing/2014/main" val="20000"/>
                    </a:ext>
                  </a:extLst>
                </a:gridCol>
                <a:gridCol w="593196">
                  <a:extLst>
                    <a:ext uri="{9D8B030D-6E8A-4147-A177-3AD203B41FA5}">
                      <a16:colId xmlns:a16="http://schemas.microsoft.com/office/drawing/2014/main" val="20001"/>
                    </a:ext>
                  </a:extLst>
                </a:gridCol>
                <a:gridCol w="593196">
                  <a:extLst>
                    <a:ext uri="{9D8B030D-6E8A-4147-A177-3AD203B41FA5}">
                      <a16:colId xmlns:a16="http://schemas.microsoft.com/office/drawing/2014/main" val="20002"/>
                    </a:ext>
                  </a:extLst>
                </a:gridCol>
              </a:tblGrid>
              <a:tr h="457200">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extLst>
                  <a:ext uri="{0D108BD9-81ED-4DB2-BD59-A6C34878D82A}">
                    <a16:rowId xmlns:a16="http://schemas.microsoft.com/office/drawing/2014/main" val="10000"/>
                  </a:ext>
                </a:extLst>
              </a:tr>
              <a:tr h="457200">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07284418"/>
              </p:ext>
            </p:extLst>
          </p:nvPr>
        </p:nvGraphicFramePr>
        <p:xfrm>
          <a:off x="3503612" y="2743203"/>
          <a:ext cx="3380058" cy="3712023"/>
        </p:xfrm>
        <a:graphic>
          <a:graphicData uri="http://schemas.openxmlformats.org/drawingml/2006/table">
            <a:tbl>
              <a:tblPr firstRow="1" bandRow="1">
                <a:tableStyleId>{5940675A-B579-460E-94D1-54222C63F5DA}</a:tableStyleId>
              </a:tblPr>
              <a:tblGrid>
                <a:gridCol w="375562">
                  <a:extLst>
                    <a:ext uri="{9D8B030D-6E8A-4147-A177-3AD203B41FA5}">
                      <a16:colId xmlns:a16="http://schemas.microsoft.com/office/drawing/2014/main" val="20000"/>
                    </a:ext>
                  </a:extLst>
                </a:gridCol>
                <a:gridCol w="375562">
                  <a:extLst>
                    <a:ext uri="{9D8B030D-6E8A-4147-A177-3AD203B41FA5}">
                      <a16:colId xmlns:a16="http://schemas.microsoft.com/office/drawing/2014/main" val="20001"/>
                    </a:ext>
                  </a:extLst>
                </a:gridCol>
                <a:gridCol w="375562">
                  <a:extLst>
                    <a:ext uri="{9D8B030D-6E8A-4147-A177-3AD203B41FA5}">
                      <a16:colId xmlns:a16="http://schemas.microsoft.com/office/drawing/2014/main" val="20002"/>
                    </a:ext>
                  </a:extLst>
                </a:gridCol>
                <a:gridCol w="375562">
                  <a:extLst>
                    <a:ext uri="{9D8B030D-6E8A-4147-A177-3AD203B41FA5}">
                      <a16:colId xmlns:a16="http://schemas.microsoft.com/office/drawing/2014/main" val="20003"/>
                    </a:ext>
                  </a:extLst>
                </a:gridCol>
                <a:gridCol w="375562">
                  <a:extLst>
                    <a:ext uri="{9D8B030D-6E8A-4147-A177-3AD203B41FA5}">
                      <a16:colId xmlns:a16="http://schemas.microsoft.com/office/drawing/2014/main" val="20004"/>
                    </a:ext>
                  </a:extLst>
                </a:gridCol>
                <a:gridCol w="375562">
                  <a:extLst>
                    <a:ext uri="{9D8B030D-6E8A-4147-A177-3AD203B41FA5}">
                      <a16:colId xmlns:a16="http://schemas.microsoft.com/office/drawing/2014/main" val="20005"/>
                    </a:ext>
                  </a:extLst>
                </a:gridCol>
                <a:gridCol w="375562">
                  <a:extLst>
                    <a:ext uri="{9D8B030D-6E8A-4147-A177-3AD203B41FA5}">
                      <a16:colId xmlns:a16="http://schemas.microsoft.com/office/drawing/2014/main" val="20006"/>
                    </a:ext>
                  </a:extLst>
                </a:gridCol>
                <a:gridCol w="375562">
                  <a:extLst>
                    <a:ext uri="{9D8B030D-6E8A-4147-A177-3AD203B41FA5}">
                      <a16:colId xmlns:a16="http://schemas.microsoft.com/office/drawing/2014/main" val="20007"/>
                    </a:ext>
                  </a:extLst>
                </a:gridCol>
                <a:gridCol w="375562">
                  <a:extLst>
                    <a:ext uri="{9D8B030D-6E8A-4147-A177-3AD203B41FA5}">
                      <a16:colId xmlns:a16="http://schemas.microsoft.com/office/drawing/2014/main" val="20008"/>
                    </a:ext>
                  </a:extLst>
                </a:gridCol>
              </a:tblGrid>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5255622"/>
              </p:ext>
            </p:extLst>
          </p:nvPr>
        </p:nvGraphicFramePr>
        <p:xfrm>
          <a:off x="8092168" y="2884714"/>
          <a:ext cx="2844800" cy="3124198"/>
        </p:xfrm>
        <a:graphic>
          <a:graphicData uri="http://schemas.openxmlformats.org/drawingml/2006/table">
            <a:tbl>
              <a:tblPr firstRow="1" bandRow="1">
                <a:tableStyleId>{5940675A-B579-460E-94D1-54222C63F5DA}</a:tableStyleId>
              </a:tblPr>
              <a:tblGrid>
                <a:gridCol w="406400">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tblGrid>
              <a:tr h="446314">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46314">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6314">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6314">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6314">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6314">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6314">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8328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D12B9DC-50FA-9902-10C0-5BEABC0D0A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2A4E7-4249-0102-4D1A-A4F568440D88}"/>
              </a:ext>
            </a:extLst>
          </p:cNvPr>
          <p:cNvSpPr>
            <a:spLocks noGrp="1"/>
          </p:cNvSpPr>
          <p:nvPr>
            <p:ph type="title"/>
          </p:nvPr>
        </p:nvSpPr>
        <p:spPr/>
        <p:txBody>
          <a:bodyPr/>
          <a:lstStyle/>
          <a:p>
            <a:r>
              <a:rPr lang="en-US" dirty="0"/>
              <a:t>Correlation and Convolution</a:t>
            </a:r>
          </a:p>
        </p:txBody>
      </p:sp>
      <p:sp>
        <p:nvSpPr>
          <p:cNvPr id="4" name="Content Placeholder 3">
            <a:extLst>
              <a:ext uri="{FF2B5EF4-FFF2-40B4-BE49-F238E27FC236}">
                <a16:creationId xmlns:a16="http://schemas.microsoft.com/office/drawing/2014/main" id="{93C1FFBD-DB3C-19B2-9BC5-80A4892A668A}"/>
              </a:ext>
            </a:extLst>
          </p:cNvPr>
          <p:cNvSpPr>
            <a:spLocks noGrp="1"/>
          </p:cNvSpPr>
          <p:nvPr>
            <p:ph idx="1"/>
          </p:nvPr>
        </p:nvSpPr>
        <p:spPr/>
        <p:txBody>
          <a:bodyPr>
            <a:normAutofit/>
          </a:bodyPr>
          <a:lstStyle/>
          <a:p>
            <a:r>
              <a:rPr lang="en-US" dirty="0"/>
              <a:t>Edge detection using correlation. Observe that the highest values in the output are where the filter matches the input.</a:t>
            </a:r>
          </a:p>
          <a:p>
            <a:endParaRPr lang="en-US" dirty="0"/>
          </a:p>
          <a:p>
            <a:pPr marL="0" indent="0">
              <a:buNone/>
            </a:pPr>
            <a:endParaRPr lang="en-US" dirty="0"/>
          </a:p>
        </p:txBody>
      </p:sp>
      <p:graphicFrame>
        <p:nvGraphicFramePr>
          <p:cNvPr id="5" name="Table 4">
            <a:extLst>
              <a:ext uri="{FF2B5EF4-FFF2-40B4-BE49-F238E27FC236}">
                <a16:creationId xmlns:a16="http://schemas.microsoft.com/office/drawing/2014/main" id="{10EAE9E9-63AC-DF62-AC20-3871178DCA3A}"/>
              </a:ext>
            </a:extLst>
          </p:cNvPr>
          <p:cNvGraphicFramePr>
            <a:graphicFrameLocks noGrp="1"/>
          </p:cNvGraphicFramePr>
          <p:nvPr>
            <p:extLst>
              <p:ext uri="{D42A27DB-BD31-4B8C-83A1-F6EECF244321}">
                <p14:modId xmlns:p14="http://schemas.microsoft.com/office/powerpoint/2010/main" val="2440372373"/>
              </p:ext>
            </p:extLst>
          </p:nvPr>
        </p:nvGraphicFramePr>
        <p:xfrm>
          <a:off x="1152525" y="3352800"/>
          <a:ext cx="1779588" cy="1371600"/>
        </p:xfrm>
        <a:graphic>
          <a:graphicData uri="http://schemas.openxmlformats.org/drawingml/2006/table">
            <a:tbl>
              <a:tblPr>
                <a:tableStyleId>{5940675A-B579-460E-94D1-54222C63F5DA}</a:tableStyleId>
              </a:tblPr>
              <a:tblGrid>
                <a:gridCol w="593196">
                  <a:extLst>
                    <a:ext uri="{9D8B030D-6E8A-4147-A177-3AD203B41FA5}">
                      <a16:colId xmlns:a16="http://schemas.microsoft.com/office/drawing/2014/main" val="20000"/>
                    </a:ext>
                  </a:extLst>
                </a:gridCol>
                <a:gridCol w="593196">
                  <a:extLst>
                    <a:ext uri="{9D8B030D-6E8A-4147-A177-3AD203B41FA5}">
                      <a16:colId xmlns:a16="http://schemas.microsoft.com/office/drawing/2014/main" val="20001"/>
                    </a:ext>
                  </a:extLst>
                </a:gridCol>
                <a:gridCol w="593196">
                  <a:extLst>
                    <a:ext uri="{9D8B030D-6E8A-4147-A177-3AD203B41FA5}">
                      <a16:colId xmlns:a16="http://schemas.microsoft.com/office/drawing/2014/main" val="20002"/>
                    </a:ext>
                  </a:extLst>
                </a:gridCol>
              </a:tblGrid>
              <a:tr h="457200">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extLst>
                  <a:ext uri="{0D108BD9-81ED-4DB2-BD59-A6C34878D82A}">
                    <a16:rowId xmlns:a16="http://schemas.microsoft.com/office/drawing/2014/main" val="10000"/>
                  </a:ext>
                </a:extLst>
              </a:tr>
              <a:tr h="457200">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extLst>
                  <a:ext uri="{0D108BD9-81ED-4DB2-BD59-A6C34878D82A}">
                    <a16:rowId xmlns:a16="http://schemas.microsoft.com/office/drawing/2014/main" val="10002"/>
                  </a:ext>
                </a:extLst>
              </a:tr>
            </a:tbl>
          </a:graphicData>
        </a:graphic>
      </p:graphicFrame>
      <p:graphicFrame>
        <p:nvGraphicFramePr>
          <p:cNvPr id="6" name="Table 5">
            <a:extLst>
              <a:ext uri="{FF2B5EF4-FFF2-40B4-BE49-F238E27FC236}">
                <a16:creationId xmlns:a16="http://schemas.microsoft.com/office/drawing/2014/main" id="{BB903ED5-010D-BC75-098D-46E0C6C57DF6}"/>
              </a:ext>
            </a:extLst>
          </p:cNvPr>
          <p:cNvGraphicFramePr>
            <a:graphicFrameLocks noGrp="1"/>
          </p:cNvGraphicFramePr>
          <p:nvPr>
            <p:extLst>
              <p:ext uri="{D42A27DB-BD31-4B8C-83A1-F6EECF244321}">
                <p14:modId xmlns:p14="http://schemas.microsoft.com/office/powerpoint/2010/main" val="1843862272"/>
              </p:ext>
            </p:extLst>
          </p:nvPr>
        </p:nvGraphicFramePr>
        <p:xfrm>
          <a:off x="3503612" y="2743203"/>
          <a:ext cx="3380058" cy="3712023"/>
        </p:xfrm>
        <a:graphic>
          <a:graphicData uri="http://schemas.openxmlformats.org/drawingml/2006/table">
            <a:tbl>
              <a:tblPr firstRow="1" bandRow="1">
                <a:tableStyleId>{5940675A-B579-460E-94D1-54222C63F5DA}</a:tableStyleId>
              </a:tblPr>
              <a:tblGrid>
                <a:gridCol w="375562">
                  <a:extLst>
                    <a:ext uri="{9D8B030D-6E8A-4147-A177-3AD203B41FA5}">
                      <a16:colId xmlns:a16="http://schemas.microsoft.com/office/drawing/2014/main" val="20000"/>
                    </a:ext>
                  </a:extLst>
                </a:gridCol>
                <a:gridCol w="375562">
                  <a:extLst>
                    <a:ext uri="{9D8B030D-6E8A-4147-A177-3AD203B41FA5}">
                      <a16:colId xmlns:a16="http://schemas.microsoft.com/office/drawing/2014/main" val="20001"/>
                    </a:ext>
                  </a:extLst>
                </a:gridCol>
                <a:gridCol w="375562">
                  <a:extLst>
                    <a:ext uri="{9D8B030D-6E8A-4147-A177-3AD203B41FA5}">
                      <a16:colId xmlns:a16="http://schemas.microsoft.com/office/drawing/2014/main" val="20002"/>
                    </a:ext>
                  </a:extLst>
                </a:gridCol>
                <a:gridCol w="375562">
                  <a:extLst>
                    <a:ext uri="{9D8B030D-6E8A-4147-A177-3AD203B41FA5}">
                      <a16:colId xmlns:a16="http://schemas.microsoft.com/office/drawing/2014/main" val="20003"/>
                    </a:ext>
                  </a:extLst>
                </a:gridCol>
                <a:gridCol w="375562">
                  <a:extLst>
                    <a:ext uri="{9D8B030D-6E8A-4147-A177-3AD203B41FA5}">
                      <a16:colId xmlns:a16="http://schemas.microsoft.com/office/drawing/2014/main" val="20004"/>
                    </a:ext>
                  </a:extLst>
                </a:gridCol>
                <a:gridCol w="375562">
                  <a:extLst>
                    <a:ext uri="{9D8B030D-6E8A-4147-A177-3AD203B41FA5}">
                      <a16:colId xmlns:a16="http://schemas.microsoft.com/office/drawing/2014/main" val="20005"/>
                    </a:ext>
                  </a:extLst>
                </a:gridCol>
                <a:gridCol w="375562">
                  <a:extLst>
                    <a:ext uri="{9D8B030D-6E8A-4147-A177-3AD203B41FA5}">
                      <a16:colId xmlns:a16="http://schemas.microsoft.com/office/drawing/2014/main" val="20006"/>
                    </a:ext>
                  </a:extLst>
                </a:gridCol>
                <a:gridCol w="375562">
                  <a:extLst>
                    <a:ext uri="{9D8B030D-6E8A-4147-A177-3AD203B41FA5}">
                      <a16:colId xmlns:a16="http://schemas.microsoft.com/office/drawing/2014/main" val="20007"/>
                    </a:ext>
                  </a:extLst>
                </a:gridCol>
                <a:gridCol w="375562">
                  <a:extLst>
                    <a:ext uri="{9D8B030D-6E8A-4147-A177-3AD203B41FA5}">
                      <a16:colId xmlns:a16="http://schemas.microsoft.com/office/drawing/2014/main" val="20008"/>
                    </a:ext>
                  </a:extLst>
                </a:gridCol>
              </a:tblGrid>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12447">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4501" marR="84501" marT="42251" marB="4225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7" name="Table 6">
            <a:extLst>
              <a:ext uri="{FF2B5EF4-FFF2-40B4-BE49-F238E27FC236}">
                <a16:creationId xmlns:a16="http://schemas.microsoft.com/office/drawing/2014/main" id="{DA2D9444-3A70-7911-32D5-CAFC57E2073B}"/>
              </a:ext>
            </a:extLst>
          </p:cNvPr>
          <p:cNvGraphicFramePr>
            <a:graphicFrameLocks noGrp="1"/>
          </p:cNvGraphicFramePr>
          <p:nvPr/>
        </p:nvGraphicFramePr>
        <p:xfrm>
          <a:off x="8092168" y="2884714"/>
          <a:ext cx="2844800" cy="3124198"/>
        </p:xfrm>
        <a:graphic>
          <a:graphicData uri="http://schemas.openxmlformats.org/drawingml/2006/table">
            <a:tbl>
              <a:tblPr firstRow="1" bandRow="1">
                <a:tableStyleId>{5940675A-B579-460E-94D1-54222C63F5DA}</a:tableStyleId>
              </a:tblPr>
              <a:tblGrid>
                <a:gridCol w="406400">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tblGrid>
              <a:tr h="446314">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46314">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6314">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6314">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6314">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6314">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5</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6314">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1</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-3</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b="0" dirty="0">
                          <a:solidFill>
                            <a:schemeClr val="bg1"/>
                          </a:solidFill>
                        </a:rPr>
                        <a:t>7</a:t>
                      </a:r>
                      <a:endParaRPr lang="ro-RO" sz="1600" b="0"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0091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p:sp>
        <p:nvSpPr>
          <p:cNvPr id="4" name="Content Placeholder 3"/>
          <p:cNvSpPr>
            <a:spLocks noGrp="1"/>
          </p:cNvSpPr>
          <p:nvPr>
            <p:ph idx="1"/>
          </p:nvPr>
        </p:nvSpPr>
        <p:spPr/>
        <p:txBody>
          <a:bodyPr>
            <a:normAutofit/>
          </a:bodyPr>
          <a:lstStyle/>
          <a:p>
            <a:r>
              <a:rPr lang="en-US" dirty="0"/>
              <a:t>Edge detection using correlation. Observe that the highest values in the output are where the filter matches the input.</a:t>
            </a:r>
          </a:p>
          <a:p>
            <a:endParaRPr lang="en-US" dirty="0"/>
          </a:p>
          <a:p>
            <a:pPr marL="0" indent="0">
              <a:buNone/>
            </a:pP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430249890"/>
              </p:ext>
            </p:extLst>
          </p:nvPr>
        </p:nvGraphicFramePr>
        <p:xfrm>
          <a:off x="1152525" y="3352800"/>
          <a:ext cx="1779588" cy="1371600"/>
        </p:xfrm>
        <a:graphic>
          <a:graphicData uri="http://schemas.openxmlformats.org/drawingml/2006/table">
            <a:tbl>
              <a:tblPr>
                <a:tableStyleId>{5940675A-B579-460E-94D1-54222C63F5DA}</a:tableStyleId>
              </a:tblPr>
              <a:tblGrid>
                <a:gridCol w="593196">
                  <a:extLst>
                    <a:ext uri="{9D8B030D-6E8A-4147-A177-3AD203B41FA5}">
                      <a16:colId xmlns:a16="http://schemas.microsoft.com/office/drawing/2014/main" val="20000"/>
                    </a:ext>
                  </a:extLst>
                </a:gridCol>
                <a:gridCol w="593196">
                  <a:extLst>
                    <a:ext uri="{9D8B030D-6E8A-4147-A177-3AD203B41FA5}">
                      <a16:colId xmlns:a16="http://schemas.microsoft.com/office/drawing/2014/main" val="20001"/>
                    </a:ext>
                  </a:extLst>
                </a:gridCol>
                <a:gridCol w="593196">
                  <a:extLst>
                    <a:ext uri="{9D8B030D-6E8A-4147-A177-3AD203B41FA5}">
                      <a16:colId xmlns:a16="http://schemas.microsoft.com/office/drawing/2014/main" val="20002"/>
                    </a:ext>
                  </a:extLst>
                </a:gridCol>
              </a:tblGrid>
              <a:tr h="457200">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extLst>
                  <a:ext uri="{0D108BD9-81ED-4DB2-BD59-A6C34878D82A}">
                    <a16:rowId xmlns:a16="http://schemas.microsoft.com/office/drawing/2014/main" val="10000"/>
                  </a:ext>
                </a:extLst>
              </a:tr>
              <a:tr h="457200">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extLst>
                  <a:ext uri="{0D108BD9-81ED-4DB2-BD59-A6C34878D82A}">
                    <a16:rowId xmlns:a16="http://schemas.microsoft.com/office/drawing/2014/main" val="10001"/>
                  </a:ext>
                </a:extLst>
              </a:tr>
              <a:tr h="457200">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tc>
                  <a:txBody>
                    <a:bodyPr/>
                    <a:lstStyle/>
                    <a:p>
                      <a:pPr algn="ctr"/>
                      <a:r>
                        <a:rPr lang="en-US" dirty="0">
                          <a:solidFill>
                            <a:schemeClr val="bg1"/>
                          </a:solidFill>
                        </a:rPr>
                        <a:t>1</a:t>
                      </a:r>
                      <a:endParaRPr lang="ro-RO" dirty="0">
                        <a:solidFill>
                          <a:schemeClr val="bg1"/>
                        </a:solidFill>
                      </a:endParaRPr>
                    </a:p>
                  </a:txBody>
                  <a:tcPr anchor="ct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971233483"/>
              </p:ext>
            </p:extLst>
          </p:nvPr>
        </p:nvGraphicFramePr>
        <p:xfrm>
          <a:off x="3503612" y="2689455"/>
          <a:ext cx="3429000" cy="3765771"/>
        </p:xfrm>
        <a:graphic>
          <a:graphicData uri="http://schemas.openxmlformats.org/drawingml/2006/table">
            <a:tbl>
              <a:tblPr firstRow="1" bandRow="1">
                <a:tableStyleId>{5940675A-B579-460E-94D1-54222C63F5DA}</a:tableStyleId>
              </a:tblPr>
              <a:tblGrid>
                <a:gridCol w="381000">
                  <a:extLst>
                    <a:ext uri="{9D8B030D-6E8A-4147-A177-3AD203B41FA5}">
                      <a16:colId xmlns:a16="http://schemas.microsoft.com/office/drawing/2014/main" val="20000"/>
                    </a:ext>
                  </a:extLst>
                </a:gridCol>
                <a:gridCol w="381000">
                  <a:extLst>
                    <a:ext uri="{9D8B030D-6E8A-4147-A177-3AD203B41FA5}">
                      <a16:colId xmlns:a16="http://schemas.microsoft.com/office/drawing/2014/main" val="20001"/>
                    </a:ext>
                  </a:extLst>
                </a:gridCol>
                <a:gridCol w="381000">
                  <a:extLst>
                    <a:ext uri="{9D8B030D-6E8A-4147-A177-3AD203B41FA5}">
                      <a16:colId xmlns:a16="http://schemas.microsoft.com/office/drawing/2014/main" val="20002"/>
                    </a:ext>
                  </a:extLst>
                </a:gridCol>
                <a:gridCol w="381000">
                  <a:extLst>
                    <a:ext uri="{9D8B030D-6E8A-4147-A177-3AD203B41FA5}">
                      <a16:colId xmlns:a16="http://schemas.microsoft.com/office/drawing/2014/main" val="20003"/>
                    </a:ext>
                  </a:extLst>
                </a:gridCol>
                <a:gridCol w="381000">
                  <a:extLst>
                    <a:ext uri="{9D8B030D-6E8A-4147-A177-3AD203B41FA5}">
                      <a16:colId xmlns:a16="http://schemas.microsoft.com/office/drawing/2014/main" val="20004"/>
                    </a:ext>
                  </a:extLst>
                </a:gridCol>
                <a:gridCol w="381000">
                  <a:extLst>
                    <a:ext uri="{9D8B030D-6E8A-4147-A177-3AD203B41FA5}">
                      <a16:colId xmlns:a16="http://schemas.microsoft.com/office/drawing/2014/main" val="20005"/>
                    </a:ext>
                  </a:extLst>
                </a:gridCol>
                <a:gridCol w="381000">
                  <a:extLst>
                    <a:ext uri="{9D8B030D-6E8A-4147-A177-3AD203B41FA5}">
                      <a16:colId xmlns:a16="http://schemas.microsoft.com/office/drawing/2014/main" val="20006"/>
                    </a:ext>
                  </a:extLst>
                </a:gridCol>
                <a:gridCol w="381000">
                  <a:extLst>
                    <a:ext uri="{9D8B030D-6E8A-4147-A177-3AD203B41FA5}">
                      <a16:colId xmlns:a16="http://schemas.microsoft.com/office/drawing/2014/main" val="20007"/>
                    </a:ext>
                  </a:extLst>
                </a:gridCol>
                <a:gridCol w="381000">
                  <a:extLst>
                    <a:ext uri="{9D8B030D-6E8A-4147-A177-3AD203B41FA5}">
                      <a16:colId xmlns:a16="http://schemas.microsoft.com/office/drawing/2014/main" val="20008"/>
                    </a:ext>
                  </a:extLst>
                </a:gridCol>
              </a:tblGrid>
              <a:tr h="418419">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18419">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18419">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18419">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18419">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18419">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18419">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18419">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18419">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500" b="0" dirty="0">
                          <a:solidFill>
                            <a:schemeClr val="bg1"/>
                          </a:solidFill>
                        </a:rPr>
                        <a:t>-1</a:t>
                      </a:r>
                      <a:endParaRPr lang="ro-RO" sz="1500" b="0" dirty="0">
                        <a:solidFill>
                          <a:schemeClr val="bg1"/>
                        </a:solidFill>
                      </a:endParaRPr>
                    </a:p>
                  </a:txBody>
                  <a:tcPr marL="85725" marR="85725" marT="42863" marB="4286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009262828"/>
              </p:ext>
            </p:extLst>
          </p:nvPr>
        </p:nvGraphicFramePr>
        <p:xfrm>
          <a:off x="8092168" y="2884714"/>
          <a:ext cx="2844800" cy="3124198"/>
        </p:xfrm>
        <a:graphic>
          <a:graphicData uri="http://schemas.openxmlformats.org/drawingml/2006/table">
            <a:tbl>
              <a:tblPr firstRow="1" bandRow="1">
                <a:tableStyleId>{5940675A-B579-460E-94D1-54222C63F5DA}</a:tableStyleId>
              </a:tblPr>
              <a:tblGrid>
                <a:gridCol w="406400">
                  <a:extLst>
                    <a:ext uri="{9D8B030D-6E8A-4147-A177-3AD203B41FA5}">
                      <a16:colId xmlns:a16="http://schemas.microsoft.com/office/drawing/2014/main" val="20000"/>
                    </a:ext>
                  </a:extLst>
                </a:gridCol>
                <a:gridCol w="406400">
                  <a:extLst>
                    <a:ext uri="{9D8B030D-6E8A-4147-A177-3AD203B41FA5}">
                      <a16:colId xmlns:a16="http://schemas.microsoft.com/office/drawing/2014/main" val="20001"/>
                    </a:ext>
                  </a:extLst>
                </a:gridCol>
                <a:gridCol w="406400">
                  <a:extLst>
                    <a:ext uri="{9D8B030D-6E8A-4147-A177-3AD203B41FA5}">
                      <a16:colId xmlns:a16="http://schemas.microsoft.com/office/drawing/2014/main" val="20002"/>
                    </a:ext>
                  </a:extLst>
                </a:gridCol>
                <a:gridCol w="406400">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406400">
                  <a:extLst>
                    <a:ext uri="{9D8B030D-6E8A-4147-A177-3AD203B41FA5}">
                      <a16:colId xmlns:a16="http://schemas.microsoft.com/office/drawing/2014/main" val="20006"/>
                    </a:ext>
                  </a:extLst>
                </a:gridCol>
              </a:tblGrid>
              <a:tr h="446314">
                <a:tc>
                  <a:txBody>
                    <a:bodyPr/>
                    <a:lstStyle/>
                    <a:p>
                      <a:pPr algn="ctr" fontAlgn="b"/>
                      <a:r>
                        <a:rPr lang="en-US" sz="1600" b="0" i="0" u="none" strike="noStrike" dirty="0">
                          <a:solidFill>
                            <a:schemeClr val="bg1"/>
                          </a:solidFill>
                          <a:effectLst/>
                          <a:latin typeface="+mj-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46314">
                <a:tc>
                  <a:txBody>
                    <a:bodyPr/>
                    <a:lstStyle/>
                    <a:p>
                      <a:pPr algn="ctr" fontAlgn="b"/>
                      <a:r>
                        <a:rPr lang="en-US" sz="1600" b="0" i="0" u="none" strike="noStrike">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fontAlgn="b"/>
                      <a:r>
                        <a:rPr lang="en-US" sz="1600" b="0" i="0" u="none" strike="noStrike">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46314">
                <a:tc>
                  <a:txBody>
                    <a:bodyPr/>
                    <a:lstStyle/>
                    <a:p>
                      <a:pPr algn="ctr" fontAlgn="b"/>
                      <a:r>
                        <a:rPr lang="en-US" sz="1600" b="0" i="0" u="none" strike="noStrike">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fontAlgn="b"/>
                      <a:r>
                        <a:rPr lang="en-US" sz="1600" b="0" i="0" u="none" strike="noStrike" dirty="0">
                          <a:solidFill>
                            <a:schemeClr val="bg1"/>
                          </a:solidFill>
                          <a:effectLst/>
                          <a:latin typeface="+mj-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fontAlgn="b"/>
                      <a:r>
                        <a:rPr lang="en-US" sz="1600" b="0" i="0" u="none" strike="noStrike">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46314">
                <a:tc>
                  <a:txBody>
                    <a:bodyPr/>
                    <a:lstStyle/>
                    <a:p>
                      <a:pPr algn="ctr" fontAlgn="b"/>
                      <a:r>
                        <a:rPr lang="en-US" sz="1600" b="0" i="0" u="none" strike="noStrike">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9</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fontAlgn="b"/>
                      <a:r>
                        <a:rPr lang="en-US" sz="1600" b="0" i="0" u="none" strike="noStrike" dirty="0">
                          <a:solidFill>
                            <a:schemeClr val="bg1"/>
                          </a:solidFill>
                          <a:effectLst/>
                          <a:latin typeface="+mj-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46314">
                <a:tc>
                  <a:txBody>
                    <a:bodyPr/>
                    <a:lstStyle/>
                    <a:p>
                      <a:pPr algn="ctr" fontAlgn="b"/>
                      <a:r>
                        <a:rPr lang="en-US" sz="1600" b="0" i="0" u="none" strike="noStrike">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fontAlgn="b"/>
                      <a:r>
                        <a:rPr lang="en-US" sz="1600" b="0" i="0" u="none" strike="noStrike" dirty="0">
                          <a:solidFill>
                            <a:schemeClr val="bg1"/>
                          </a:solidFill>
                          <a:effectLst/>
                          <a:latin typeface="+mj-lt"/>
                        </a:rPr>
                        <a:t>-7</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46314">
                <a:tc>
                  <a:txBody>
                    <a:bodyPr/>
                    <a:lstStyle/>
                    <a:p>
                      <a:pPr algn="ctr" fontAlgn="b"/>
                      <a:r>
                        <a:rPr lang="en-US" sz="1600" b="0" i="0" u="none" strike="noStrike">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fontAlgn="b"/>
                      <a:r>
                        <a:rPr lang="en-US" sz="1600" b="0" i="0" u="none" strike="noStrike">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3</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7F7F"/>
                    </a:solidFill>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46314">
                <a:tc>
                  <a:txBody>
                    <a:bodyPr/>
                    <a:lstStyle/>
                    <a:p>
                      <a:pPr algn="ctr" fontAlgn="b"/>
                      <a:r>
                        <a:rPr lang="en-US" sz="1600" b="0" i="0" u="none" strike="noStrike">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600" b="0" i="0" u="none" strike="noStrike">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chemeClr val="bg1"/>
                          </a:solidFill>
                          <a:effectLst/>
                          <a:latin typeface="+mj-lt"/>
                        </a:rPr>
                        <a:t>1</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chemeClr val="bg1"/>
                          </a:solidFill>
                          <a:effectLst/>
                          <a:latin typeface="+mj-lt"/>
                        </a:rPr>
                        <a:t>5</a:t>
                      </a: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0686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7"/>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p:sp>
        <p:nvSpPr>
          <p:cNvPr id="1417" name="Google Shape;1417;p17"/>
          <p:cNvSpPr txBox="1">
            <a:spLocks noGrp="1"/>
          </p:cNvSpPr>
          <p:nvPr>
            <p:ph type="body" idx="1"/>
          </p:nvPr>
        </p:nvSpPr>
        <p:spPr>
          <a:xfrm>
            <a:off x="1522413" y="1904999"/>
            <a:ext cx="6149897" cy="5087471"/>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dirty="0"/>
              <a:t>Output size:</a:t>
            </a:r>
          </a:p>
          <a:p>
            <a:pPr marL="434340" indent="-342900"/>
            <a:r>
              <a:rPr lang="en-US" sz="2000" dirty="0"/>
              <a:t>Many times, we want to preserve spatial dimensions. Especially on deep neural network. For this we add padding:</a:t>
            </a:r>
          </a:p>
          <a:p>
            <a:pPr marL="434340" indent="-342900"/>
            <a:r>
              <a:rPr lang="en-US" sz="2000" dirty="0" err="1"/>
              <a:t>Pytorch</a:t>
            </a:r>
            <a:r>
              <a:rPr lang="en-US" sz="2000" dirty="0"/>
              <a:t> supports all padding previously discussed</a:t>
            </a:r>
            <a:r>
              <a:rPr lang="en-US" sz="1800" dirty="0"/>
              <a:t>:</a:t>
            </a:r>
          </a:p>
          <a:p>
            <a:pPr marL="708660" lvl="1" indent="-342900">
              <a:buFont typeface="Arial" panose="020B0604020202020204" pitchFamily="34" charset="0"/>
              <a:buChar char="•"/>
            </a:pPr>
            <a:r>
              <a:rPr lang="en-US" dirty="0">
                <a:solidFill>
                  <a:schemeClr val="bg1"/>
                </a:solidFill>
              </a:rPr>
              <a:t>Zero</a:t>
            </a:r>
          </a:p>
          <a:p>
            <a:pPr marL="708660" lvl="1" indent="-342900">
              <a:buFont typeface="Arial" panose="020B0604020202020204" pitchFamily="34" charset="0"/>
              <a:buChar char="•"/>
            </a:pPr>
            <a:r>
              <a:rPr lang="en-US" dirty="0"/>
              <a:t>Replicate</a:t>
            </a:r>
          </a:p>
          <a:p>
            <a:pPr marL="708660" lvl="1" indent="-342900">
              <a:buFont typeface="Arial" panose="020B0604020202020204" pitchFamily="34" charset="0"/>
              <a:buChar char="•"/>
            </a:pPr>
            <a:r>
              <a:rPr lang="en-US" dirty="0"/>
              <a:t>Circular</a:t>
            </a:r>
          </a:p>
          <a:p>
            <a:pPr marL="708660" lvl="1" indent="-342900">
              <a:buFont typeface="Arial" panose="020B0604020202020204" pitchFamily="34" charset="0"/>
              <a:buChar char="•"/>
            </a:pPr>
            <a:r>
              <a:rPr lang="en-US" dirty="0"/>
              <a:t>Reflective</a:t>
            </a:r>
          </a:p>
          <a:p>
            <a:pPr marL="708660" lvl="1" indent="-342900"/>
            <a:endParaRPr lang="en-US" dirty="0">
              <a:solidFill>
                <a:schemeClr val="bg1"/>
              </a:solidFill>
            </a:endParaRPr>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p:txBody>
      </p:sp>
      <p:sp>
        <p:nvSpPr>
          <p:cNvPr id="2" name="Google Shape;1631;p42">
            <a:extLst>
              <a:ext uri="{FF2B5EF4-FFF2-40B4-BE49-F238E27FC236}">
                <a16:creationId xmlns:a16="http://schemas.microsoft.com/office/drawing/2014/main" id="{B2EB7F2A-A7F5-9F3C-F274-46E62C207F4B}"/>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200" dirty="0">
              <a:solidFill>
                <a:schemeClr val="lt1"/>
              </a:solidFill>
              <a:latin typeface="Century Gothic"/>
              <a:ea typeface="Century Gothic"/>
              <a:cs typeface="Century Gothic"/>
              <a:sym typeface="Century Gothic"/>
            </a:endParaRPr>
          </a:p>
        </p:txBody>
      </p:sp>
      <p:pic>
        <p:nvPicPr>
          <p:cNvPr id="10242" name="Picture 2">
            <a:extLst>
              <a:ext uri="{FF2B5EF4-FFF2-40B4-BE49-F238E27FC236}">
                <a16:creationId xmlns:a16="http://schemas.microsoft.com/office/drawing/2014/main" id="{1C5D8228-98EE-7F09-FFD3-39A3DDF20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2312" y="2072026"/>
            <a:ext cx="3279242" cy="372754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31;p42">
            <a:extLst>
              <a:ext uri="{FF2B5EF4-FFF2-40B4-BE49-F238E27FC236}">
                <a16:creationId xmlns:a16="http://schemas.microsoft.com/office/drawing/2014/main" id="{E99F631B-2DA5-F7F8-36C5-E07530E063AB}"/>
              </a:ext>
            </a:extLst>
          </p:cNvPr>
          <p:cNvSpPr txBox="1"/>
          <p:nvPr/>
        </p:nvSpPr>
        <p:spPr>
          <a:xfrm>
            <a:off x="6627810" y="6371006"/>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a:t>
            </a:r>
            <a:r>
              <a:rPr lang="en-US" sz="1600" b="0" i="0" u="none" strike="noStrike" dirty="0">
                <a:solidFill>
                  <a:srgbClr val="1F2328"/>
                </a:solidFill>
                <a:effectLst/>
                <a:latin typeface="-apple-system"/>
              </a:rPr>
              <a:t>Vincent Dumoulin, Francesco </a:t>
            </a:r>
            <a:r>
              <a:rPr lang="en-US" sz="1600" b="0" i="0" u="none" strike="noStrike" dirty="0" err="1">
                <a:solidFill>
                  <a:srgbClr val="1F2328"/>
                </a:solidFill>
                <a:effectLst/>
                <a:latin typeface="-apple-system"/>
              </a:rPr>
              <a:t>Visin</a:t>
            </a:r>
            <a:r>
              <a:rPr lang="en-US" sz="1600" b="0" i="0" u="none" strike="noStrike" dirty="0">
                <a:solidFill>
                  <a:srgbClr val="1F2328"/>
                </a:solidFill>
                <a:effectLst/>
                <a:latin typeface="-apple-system"/>
              </a:rPr>
              <a:t> - </a:t>
            </a:r>
            <a:r>
              <a:rPr lang="en-US" sz="1600" b="0" i="0" u="sng" dirty="0">
                <a:effectLst/>
                <a:latin typeface="-apple-system"/>
                <a:hlinkClick r:id="rId4"/>
              </a:rPr>
              <a:t>A guide to convolution arithmetic for deep learning</a:t>
            </a:r>
            <a:endParaRPr sz="1200" dirty="0">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8926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7"/>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mc:AlternateContent xmlns:mc="http://schemas.openxmlformats.org/markup-compatibility/2006" xmlns:a14="http://schemas.microsoft.com/office/drawing/2010/main">
        <mc:Choice Requires="a14">
          <p:sp>
            <p:nvSpPr>
              <p:cNvPr id="1417" name="Google Shape;1417;p17"/>
              <p:cNvSpPr txBox="1">
                <a:spLocks noGrp="1"/>
              </p:cNvSpPr>
              <p:nvPr>
                <p:ph type="body" idx="1"/>
              </p:nvPr>
            </p:nvSpPr>
            <p:spPr>
              <a:xfrm>
                <a:off x="1522413" y="1904999"/>
                <a:ext cx="5368245" cy="5087471"/>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dirty="0"/>
                  <a:t>Output size:</a:t>
                </a:r>
              </a:p>
              <a:p>
                <a:pPr marL="274320" lvl="0" indent="-182880" algn="l" rtl="0">
                  <a:lnSpc>
                    <a:spcPct val="90000"/>
                  </a:lnSpc>
                  <a:spcBef>
                    <a:spcPts val="1800"/>
                  </a:spcBef>
                  <a:spcAft>
                    <a:spcPts val="0"/>
                  </a:spcAft>
                  <a:buSzPts val="1440"/>
                  <a:buNone/>
                </a:pPr>
                <a:r>
                  <a:rPr lang="en-US" sz="1800" dirty="0"/>
                  <a:t> The amount of padding needed to preserve input dimensions:</a:t>
                </a:r>
              </a:p>
              <a:p>
                <a:pPr marL="274320" indent="-182880">
                  <a:buNone/>
                </a:pPr>
                <a:r>
                  <a:rPr lang="en-US" sz="1800" dirty="0"/>
                  <a:t>		</a:t>
                </a:r>
                <a14:m>
                  <m:oMath xmlns:m="http://schemas.openxmlformats.org/officeDocument/2006/math">
                    <m:r>
                      <a:rPr lang="en-US" sz="2400" b="0" i="1" smtClean="0">
                        <a:solidFill>
                          <a:schemeClr val="bg1"/>
                        </a:solidFill>
                        <a:latin typeface="Cambria Math" panose="02040503050406030204" pitchFamily="18" charset="0"/>
                      </a:rPr>
                      <m:t>𝑃</m:t>
                    </m:r>
                    <m:r>
                      <a:rPr lang="en-US" sz="2400" b="0" i="1" smtClean="0">
                        <a:solidFill>
                          <a:schemeClr val="bg1"/>
                        </a:solidFill>
                        <a:latin typeface="Cambria Math" panose="02040503050406030204" pitchFamily="18" charset="0"/>
                      </a:rPr>
                      <m:t>=</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𝐹</m:t>
                        </m:r>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2</m:t>
                        </m:r>
                      </m:den>
                    </m:f>
                  </m:oMath>
                </a14:m>
                <a:br>
                  <a:rPr lang="en-US" sz="1800" dirty="0"/>
                </a:br>
                <a:endParaRPr lang="en-US" sz="1800" dirty="0"/>
              </a:p>
              <a:p>
                <a:r>
                  <a:rPr lang="en-US" sz="1800" dirty="0">
                    <a:solidFill>
                      <a:schemeClr val="bg1"/>
                    </a:solidFill>
                  </a:rPr>
                  <a:t>Where:</a:t>
                </a:r>
              </a:p>
              <a:p>
                <a:pPr lvl="1"/>
                <a14:m>
                  <m:oMath xmlns:m="http://schemas.openxmlformats.org/officeDocument/2006/math">
                    <m:r>
                      <a:rPr lang="en-US" sz="1800" b="0" i="1" smtClean="0">
                        <a:solidFill>
                          <a:schemeClr val="bg1"/>
                        </a:solidFill>
                        <a:latin typeface="Cambria Math" panose="02040503050406030204" pitchFamily="18" charset="0"/>
                      </a:rPr>
                      <m:t>𝐹</m:t>
                    </m:r>
                  </m:oMath>
                </a14:m>
                <a:r>
                  <a:rPr lang="en-US" sz="1800" dirty="0">
                    <a:solidFill>
                      <a:schemeClr val="bg1"/>
                    </a:solidFill>
                  </a:rPr>
                  <a:t> is the filter size. Assuming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𝐹</m:t>
                        </m:r>
                      </m:e>
                      <m:sub>
                        <m:r>
                          <a:rPr lang="en-US" sz="1800" b="0" i="1" smtClean="0">
                            <a:solidFill>
                              <a:schemeClr val="bg1"/>
                            </a:solidFill>
                            <a:latin typeface="Cambria Math" panose="02040503050406030204" pitchFamily="18" charset="0"/>
                          </a:rPr>
                          <m:t>𝑤</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𝐹</m:t>
                        </m:r>
                      </m:e>
                      <m:sub>
                        <m:r>
                          <a:rPr lang="en-US" sz="1800" b="0" i="1" smtClean="0">
                            <a:solidFill>
                              <a:schemeClr val="bg1"/>
                            </a:solidFill>
                            <a:latin typeface="Cambria Math" panose="02040503050406030204" pitchFamily="18" charset="0"/>
                          </a:rPr>
                          <m:t>h</m:t>
                        </m:r>
                      </m:sub>
                    </m:sSub>
                    <m:r>
                      <a:rPr lang="en-US" sz="1800" b="0" i="1" smtClean="0">
                        <a:solidFill>
                          <a:schemeClr val="bg1"/>
                        </a:solidFill>
                        <a:latin typeface="Cambria Math" panose="02040503050406030204" pitchFamily="18" charset="0"/>
                      </a:rPr>
                      <m:t>)</m:t>
                    </m:r>
                  </m:oMath>
                </a14:m>
                <a:endParaRPr lang="en-US" sz="1800" dirty="0">
                  <a:solidFill>
                    <a:schemeClr val="bg1"/>
                  </a:solidFill>
                </a:endParaRPr>
              </a:p>
              <a:p>
                <a:pPr lvl="1"/>
                <a14:m>
                  <m:oMath xmlns:m="http://schemas.openxmlformats.org/officeDocument/2006/math">
                    <m:r>
                      <a:rPr lang="en-US" sz="1800" b="0" i="1" smtClean="0">
                        <a:solidFill>
                          <a:schemeClr val="bg1"/>
                        </a:solidFill>
                        <a:latin typeface="Cambria Math" panose="02040503050406030204" pitchFamily="18" charset="0"/>
                      </a:rPr>
                      <m:t>𝑃</m:t>
                    </m:r>
                  </m:oMath>
                </a14:m>
                <a:r>
                  <a:rPr lang="en-US" sz="1800" dirty="0">
                    <a:solidFill>
                      <a:schemeClr val="bg1"/>
                    </a:solidFill>
                  </a:rPr>
                  <a:t> is the amount of padding added on all sides (top, bottom, left, right</a:t>
                </a:r>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p:txBody>
          </p:sp>
        </mc:Choice>
        <mc:Fallback xmlns="">
          <p:sp>
            <p:nvSpPr>
              <p:cNvPr id="1417" name="Google Shape;1417;p17"/>
              <p:cNvSpPr txBox="1">
                <a:spLocks noGrp="1" noRot="1" noChangeAspect="1" noMove="1" noResize="1" noEditPoints="1" noAdjustHandles="1" noChangeArrowheads="1" noChangeShapeType="1" noTextEdit="1"/>
              </p:cNvSpPr>
              <p:nvPr>
                <p:ph type="body" idx="1"/>
              </p:nvPr>
            </p:nvSpPr>
            <p:spPr>
              <a:xfrm>
                <a:off x="1522413" y="1904999"/>
                <a:ext cx="5368245" cy="5087471"/>
              </a:xfrm>
              <a:prstGeom prst="rect">
                <a:avLst/>
              </a:prstGeom>
              <a:blipFill>
                <a:blip r:embed="rId3"/>
                <a:stretch>
                  <a:fillRect l="-236" r="-1182"/>
                </a:stretch>
              </a:blipFill>
              <a:ln>
                <a:noFill/>
              </a:ln>
            </p:spPr>
            <p:txBody>
              <a:bodyPr/>
              <a:lstStyle/>
              <a:p>
                <a:r>
                  <a:rPr lang="en-US">
                    <a:noFill/>
                  </a:rPr>
                  <a:t> </a:t>
                </a:r>
              </a:p>
            </p:txBody>
          </p:sp>
        </mc:Fallback>
      </mc:AlternateContent>
      <p:sp>
        <p:nvSpPr>
          <p:cNvPr id="2" name="Google Shape;1631;p42">
            <a:extLst>
              <a:ext uri="{FF2B5EF4-FFF2-40B4-BE49-F238E27FC236}">
                <a16:creationId xmlns:a16="http://schemas.microsoft.com/office/drawing/2014/main" id="{B2EB7F2A-A7F5-9F3C-F274-46E62C207F4B}"/>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200" dirty="0">
              <a:solidFill>
                <a:schemeClr val="lt1"/>
              </a:solidFill>
              <a:latin typeface="Century Gothic"/>
              <a:ea typeface="Century Gothic"/>
              <a:cs typeface="Century Gothic"/>
              <a:sym typeface="Century Gothic"/>
            </a:endParaRPr>
          </a:p>
        </p:txBody>
      </p:sp>
      <p:pic>
        <p:nvPicPr>
          <p:cNvPr id="10242" name="Picture 2">
            <a:extLst>
              <a:ext uri="{FF2B5EF4-FFF2-40B4-BE49-F238E27FC236}">
                <a16:creationId xmlns:a16="http://schemas.microsoft.com/office/drawing/2014/main" id="{1C5D8228-98EE-7F09-FFD3-39A3DDF200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2312" y="2072026"/>
            <a:ext cx="3279242" cy="372754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31;p42">
            <a:extLst>
              <a:ext uri="{FF2B5EF4-FFF2-40B4-BE49-F238E27FC236}">
                <a16:creationId xmlns:a16="http://schemas.microsoft.com/office/drawing/2014/main" id="{E99F631B-2DA5-F7F8-36C5-E07530E063AB}"/>
              </a:ext>
            </a:extLst>
          </p:cNvPr>
          <p:cNvSpPr txBox="1"/>
          <p:nvPr/>
        </p:nvSpPr>
        <p:spPr>
          <a:xfrm>
            <a:off x="6627810" y="6371006"/>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a:t>
            </a:r>
            <a:r>
              <a:rPr lang="en-US" sz="1600" b="0" i="0" u="none" strike="noStrike" dirty="0">
                <a:solidFill>
                  <a:srgbClr val="1F2328"/>
                </a:solidFill>
                <a:effectLst/>
                <a:latin typeface="-apple-system"/>
              </a:rPr>
              <a:t>Vincent Dumoulin, Francesco </a:t>
            </a:r>
            <a:r>
              <a:rPr lang="en-US" sz="1600" b="0" i="0" u="none" strike="noStrike" dirty="0" err="1">
                <a:solidFill>
                  <a:srgbClr val="1F2328"/>
                </a:solidFill>
                <a:effectLst/>
                <a:latin typeface="-apple-system"/>
              </a:rPr>
              <a:t>Visin</a:t>
            </a:r>
            <a:r>
              <a:rPr lang="en-US" sz="1600" b="0" i="0" u="none" strike="noStrike" dirty="0">
                <a:solidFill>
                  <a:srgbClr val="1F2328"/>
                </a:solidFill>
                <a:effectLst/>
                <a:latin typeface="-apple-system"/>
              </a:rPr>
              <a:t> - </a:t>
            </a:r>
            <a:r>
              <a:rPr lang="en-US" sz="1600" b="0" i="0" u="sng" dirty="0">
                <a:effectLst/>
                <a:latin typeface="-apple-system"/>
                <a:hlinkClick r:id="rId5"/>
              </a:rPr>
              <a:t>A guide to convolution arithmetic for deep learning</a:t>
            </a:r>
            <a:endParaRPr sz="1200" dirty="0">
              <a:solidFill>
                <a:schemeClr val="lt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93973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7"/>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p:sp>
        <p:nvSpPr>
          <p:cNvPr id="1417" name="Google Shape;1417;p17"/>
          <p:cNvSpPr txBox="1">
            <a:spLocks noGrp="1"/>
          </p:cNvSpPr>
          <p:nvPr>
            <p:ph type="body" idx="1"/>
          </p:nvPr>
        </p:nvSpPr>
        <p:spPr>
          <a:xfrm>
            <a:off x="1522413" y="1904999"/>
            <a:ext cx="5505915" cy="5087471"/>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dirty="0" err="1"/>
              <a:t>Strided</a:t>
            </a:r>
            <a:r>
              <a:rPr lang="en-US" dirty="0"/>
              <a:t> convolutions:</a:t>
            </a:r>
          </a:p>
          <a:p>
            <a:pPr marL="434340" indent="-342900"/>
            <a:r>
              <a:rPr lang="en-US" sz="1800" dirty="0"/>
              <a:t>Many times, we want to down sample to be able to reduce computation cost. </a:t>
            </a:r>
          </a:p>
          <a:p>
            <a:pPr marL="434340" indent="-342900"/>
            <a:endParaRPr lang="en-US" sz="1800" dirty="0"/>
          </a:p>
          <a:p>
            <a:pPr marL="434340" indent="-342900"/>
            <a:r>
              <a:rPr lang="en-US" sz="1800" dirty="0" err="1"/>
              <a:t>Strided</a:t>
            </a:r>
            <a:r>
              <a:rPr lang="en-US" sz="1800" dirty="0"/>
              <a:t> convolutions:</a:t>
            </a:r>
          </a:p>
          <a:p>
            <a:pPr marL="891540" lvl="1" indent="-342900"/>
            <a:r>
              <a:rPr lang="en-US" sz="1800" dirty="0"/>
              <a:t>The filter moves across the input with steps larger than 1. </a:t>
            </a:r>
          </a:p>
          <a:p>
            <a:pPr marL="891540" lvl="1" indent="-342900"/>
            <a:r>
              <a:rPr lang="en-US" sz="1800" dirty="0"/>
              <a:t>In a traditional convolution, stride  S=1</a:t>
            </a:r>
            <a:br>
              <a:rPr lang="en-US" sz="1400" dirty="0"/>
            </a:br>
            <a:endParaRPr lang="en-US" sz="2400" dirty="0">
              <a:solidFill>
                <a:schemeClr val="bg1"/>
              </a:solidFill>
            </a:endParaRPr>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p:txBody>
      </p:sp>
      <p:sp>
        <p:nvSpPr>
          <p:cNvPr id="2" name="Google Shape;1631;p42">
            <a:extLst>
              <a:ext uri="{FF2B5EF4-FFF2-40B4-BE49-F238E27FC236}">
                <a16:creationId xmlns:a16="http://schemas.microsoft.com/office/drawing/2014/main" id="{B2EB7F2A-A7F5-9F3C-F274-46E62C207F4B}"/>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200" dirty="0">
              <a:solidFill>
                <a:schemeClr val="lt1"/>
              </a:solidFill>
              <a:latin typeface="Century Gothic"/>
              <a:ea typeface="Century Gothic"/>
              <a:cs typeface="Century Gothic"/>
              <a:sym typeface="Century Gothic"/>
            </a:endParaRPr>
          </a:p>
        </p:txBody>
      </p:sp>
      <p:sp>
        <p:nvSpPr>
          <p:cNvPr id="3" name="Google Shape;1631;p42">
            <a:extLst>
              <a:ext uri="{FF2B5EF4-FFF2-40B4-BE49-F238E27FC236}">
                <a16:creationId xmlns:a16="http://schemas.microsoft.com/office/drawing/2014/main" id="{E99F631B-2DA5-F7F8-36C5-E07530E063AB}"/>
              </a:ext>
            </a:extLst>
          </p:cNvPr>
          <p:cNvSpPr txBox="1"/>
          <p:nvPr/>
        </p:nvSpPr>
        <p:spPr>
          <a:xfrm>
            <a:off x="6627810" y="6371006"/>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a:t>
            </a:r>
            <a:r>
              <a:rPr lang="en-US" sz="1600" b="0" i="0" u="none" strike="noStrike" dirty="0">
                <a:solidFill>
                  <a:srgbClr val="1F2328"/>
                </a:solidFill>
                <a:effectLst/>
                <a:latin typeface="-apple-system"/>
              </a:rPr>
              <a:t>Vincent Dumoulin, Francesco </a:t>
            </a:r>
            <a:r>
              <a:rPr lang="en-US" sz="1600" b="0" i="0" u="none" strike="noStrike" dirty="0" err="1">
                <a:solidFill>
                  <a:srgbClr val="1F2328"/>
                </a:solidFill>
                <a:effectLst/>
                <a:latin typeface="-apple-system"/>
              </a:rPr>
              <a:t>Visin</a:t>
            </a:r>
            <a:r>
              <a:rPr lang="en-US" sz="1600" b="0" i="0" u="none" strike="noStrike" dirty="0">
                <a:solidFill>
                  <a:srgbClr val="1F2328"/>
                </a:solidFill>
                <a:effectLst/>
                <a:latin typeface="-apple-system"/>
              </a:rPr>
              <a:t> - </a:t>
            </a:r>
            <a:r>
              <a:rPr lang="en-US" sz="1600" b="0" i="0" u="sng" dirty="0">
                <a:effectLst/>
                <a:latin typeface="-apple-system"/>
                <a:hlinkClick r:id="rId3"/>
              </a:rPr>
              <a:t>A guide to convolution arithmetic for deep learning</a:t>
            </a:r>
            <a:endParaRPr sz="1200" dirty="0">
              <a:solidFill>
                <a:schemeClr val="lt1"/>
              </a:solidFill>
              <a:latin typeface="Century Gothic"/>
              <a:ea typeface="Century Gothic"/>
              <a:cs typeface="Century Gothic"/>
              <a:sym typeface="Century Gothic"/>
            </a:endParaRPr>
          </a:p>
        </p:txBody>
      </p:sp>
      <p:pic>
        <p:nvPicPr>
          <p:cNvPr id="13314" name="Picture 2">
            <a:extLst>
              <a:ext uri="{FF2B5EF4-FFF2-40B4-BE49-F238E27FC236}">
                <a16:creationId xmlns:a16="http://schemas.microsoft.com/office/drawing/2014/main" id="{293B742A-1C4C-4AA4-950B-8705A45225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2512" y="2158253"/>
            <a:ext cx="3033899" cy="2971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51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mammal brain sees the world</a:t>
            </a:r>
          </a:p>
        </p:txBody>
      </p:sp>
      <p:sp>
        <p:nvSpPr>
          <p:cNvPr id="4" name="Content Placeholder 3"/>
          <p:cNvSpPr>
            <a:spLocks noGrp="1"/>
          </p:cNvSpPr>
          <p:nvPr>
            <p:ph idx="1"/>
          </p:nvPr>
        </p:nvSpPr>
        <p:spPr>
          <a:xfrm>
            <a:off x="1522414" y="1905000"/>
            <a:ext cx="10210798" cy="4267200"/>
          </a:xfrm>
        </p:spPr>
        <p:txBody>
          <a:bodyPr/>
          <a:lstStyle/>
          <a:p>
            <a:r>
              <a:rPr lang="en-US" sz="2000" dirty="0"/>
              <a:t>They have observed the following:</a:t>
            </a:r>
          </a:p>
          <a:p>
            <a:r>
              <a:rPr lang="en-US" sz="2000" dirty="0"/>
              <a:t>The visual cortex contains a complex arrangement of cells. These cells are sensitive to small regions of the visual field, called receptive field</a:t>
            </a:r>
          </a:p>
          <a:p>
            <a:r>
              <a:rPr lang="en-US" sz="2000" dirty="0"/>
              <a:t>The sub regions are tiled to cover the entire visual field</a:t>
            </a:r>
          </a:p>
          <a:p>
            <a:r>
              <a:rPr lang="en-US" sz="2000" dirty="0"/>
              <a:t>Two basic cells were identified: </a:t>
            </a:r>
          </a:p>
          <a:p>
            <a:pPr lvl="1"/>
            <a:r>
              <a:rPr lang="en-US" dirty="0"/>
              <a:t>Simple: respond to specific edge </a:t>
            </a:r>
            <a:br>
              <a:rPr lang="en-US" dirty="0"/>
            </a:br>
            <a:r>
              <a:rPr lang="en-US" dirty="0"/>
              <a:t>(orientation and size)</a:t>
            </a:r>
          </a:p>
          <a:p>
            <a:pPr lvl="1"/>
            <a:r>
              <a:rPr lang="en-US" dirty="0" err="1"/>
              <a:t>Complex:are</a:t>
            </a:r>
            <a:r>
              <a:rPr lang="en-US" dirty="0"/>
              <a:t> invariant to exact </a:t>
            </a:r>
            <a:br>
              <a:rPr lang="en-US" dirty="0"/>
            </a:br>
            <a:r>
              <a:rPr lang="en-US" dirty="0"/>
              <a:t>position of a pattern</a:t>
            </a:r>
          </a:p>
          <a:p>
            <a:endParaRPr lang="en-US" sz="1800" dirty="0"/>
          </a:p>
          <a:p>
            <a:endParaRPr lang="en-US" sz="1800" dirty="0"/>
          </a:p>
        </p:txBody>
      </p:sp>
      <p:pic>
        <p:nvPicPr>
          <p:cNvPr id="12290" name="Picture 2" descr="https://i2.wp.com/knowingneurons.com/wp-content/uploads/2014/10/hubel-and-wiesel_cover_640x290.jpg?resize=640%2C29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412" y="3729263"/>
            <a:ext cx="4343400" cy="245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7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7"/>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mc:AlternateContent xmlns:mc="http://schemas.openxmlformats.org/markup-compatibility/2006" xmlns:a14="http://schemas.microsoft.com/office/drawing/2010/main">
        <mc:Choice Requires="a14">
          <p:sp>
            <p:nvSpPr>
              <p:cNvPr id="1417" name="Google Shape;1417;p17"/>
              <p:cNvSpPr txBox="1">
                <a:spLocks noGrp="1"/>
              </p:cNvSpPr>
              <p:nvPr>
                <p:ph type="body" idx="1"/>
              </p:nvPr>
            </p:nvSpPr>
            <p:spPr>
              <a:xfrm>
                <a:off x="1522413" y="1904999"/>
                <a:ext cx="5505915" cy="5087471"/>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dirty="0"/>
                  <a:t>Strided convolutions:</a:t>
                </a:r>
              </a:p>
              <a:p>
                <a:pPr marL="274320" indent="-182880">
                  <a:buNone/>
                </a:pPr>
                <a:r>
                  <a:rPr lang="en-US" sz="1800" dirty="0"/>
                  <a:t>		</a:t>
                </a:r>
                <a14:m>
                  <m:oMath xmlns:m="http://schemas.openxmlformats.org/officeDocument/2006/math">
                    <m:r>
                      <a:rPr lang="en-US" sz="2800" b="0" i="1" smtClean="0">
                        <a:solidFill>
                          <a:schemeClr val="bg1"/>
                        </a:solidFill>
                        <a:latin typeface="Cambria Math" panose="02040503050406030204" pitchFamily="18" charset="0"/>
                      </a:rPr>
                      <m:t>𝑊</m:t>
                    </m:r>
                    <m:r>
                      <a:rPr lang="en-US" sz="2800" b="0" i="1" smtClean="0">
                        <a:solidFill>
                          <a:schemeClr val="bg1"/>
                        </a:solidFill>
                        <a:latin typeface="Cambria Math" panose="02040503050406030204" pitchFamily="18" charset="0"/>
                      </a:rPr>
                      <m:t>=</m:t>
                    </m:r>
                    <m:f>
                      <m:fPr>
                        <m:ctrlPr>
                          <a:rPr lang="en-US" sz="2800" b="0" i="1" smtClean="0">
                            <a:solidFill>
                              <a:schemeClr val="bg1"/>
                            </a:solidFill>
                            <a:latin typeface="Cambria Math" panose="02040503050406030204" pitchFamily="18" charset="0"/>
                          </a:rPr>
                        </m:ctrlPr>
                      </m:fPr>
                      <m:num>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𝑊</m:t>
                            </m:r>
                          </m:e>
                          <m:sub>
                            <m:r>
                              <a:rPr lang="en-US" sz="2800" b="0" i="1" smtClean="0">
                                <a:solidFill>
                                  <a:schemeClr val="bg1"/>
                                </a:solidFill>
                                <a:latin typeface="Cambria Math" panose="02040503050406030204" pitchFamily="18" charset="0"/>
                              </a:rPr>
                              <m:t>𝑖𝑛</m:t>
                            </m:r>
                          </m:sub>
                        </m:sSub>
                        <m:r>
                          <a:rPr lang="en-US" sz="2800" b="0" i="1" smtClean="0">
                            <a:solidFill>
                              <a:schemeClr val="bg1"/>
                            </a:solidFill>
                            <a:latin typeface="Cambria Math" panose="02040503050406030204" pitchFamily="18" charset="0"/>
                          </a:rPr>
                          <m:t>−</m:t>
                        </m:r>
                        <m:sSub>
                          <m:sSubPr>
                            <m:ctrlPr>
                              <a:rPr lang="en-US" sz="2800" b="0" i="1" smtClean="0">
                                <a:solidFill>
                                  <a:schemeClr val="bg1"/>
                                </a:solidFill>
                                <a:latin typeface="Cambria Math" panose="02040503050406030204" pitchFamily="18" charset="0"/>
                              </a:rPr>
                            </m:ctrlPr>
                          </m:sSubPr>
                          <m:e>
                            <m:r>
                              <a:rPr lang="en-US" sz="2800" b="0" i="1" smtClean="0">
                                <a:solidFill>
                                  <a:schemeClr val="bg1"/>
                                </a:solidFill>
                                <a:latin typeface="Cambria Math" panose="02040503050406030204" pitchFamily="18" charset="0"/>
                              </a:rPr>
                              <m:t>𝐹</m:t>
                            </m:r>
                          </m:e>
                          <m:sub>
                            <m:r>
                              <a:rPr lang="en-US" sz="2800" b="0" i="1" smtClean="0">
                                <a:solidFill>
                                  <a:schemeClr val="bg1"/>
                                </a:solidFill>
                                <a:latin typeface="Cambria Math" panose="02040503050406030204" pitchFamily="18" charset="0"/>
                              </a:rPr>
                              <m:t>𝑤</m:t>
                            </m:r>
                          </m:sub>
                        </m:sSub>
                        <m:r>
                          <a:rPr lang="en-US" sz="2800" b="0" i="1" smtClean="0">
                            <a:solidFill>
                              <a:schemeClr val="bg1"/>
                            </a:solidFill>
                            <a:latin typeface="Cambria Math" panose="02040503050406030204" pitchFamily="18" charset="0"/>
                          </a:rPr>
                          <m:t>+2</m:t>
                        </m:r>
                        <m:r>
                          <a:rPr lang="en-US" sz="2800" b="0" i="1" smtClean="0">
                            <a:solidFill>
                              <a:schemeClr val="bg1"/>
                            </a:solidFill>
                            <a:latin typeface="Cambria Math" panose="02040503050406030204" pitchFamily="18" charset="0"/>
                          </a:rPr>
                          <m:t>𝑃</m:t>
                        </m:r>
                      </m:num>
                      <m:den>
                        <m:r>
                          <a:rPr lang="en-US" sz="2800" b="0" i="1" smtClean="0">
                            <a:solidFill>
                              <a:schemeClr val="bg1"/>
                            </a:solidFill>
                            <a:latin typeface="Cambria Math" panose="02040503050406030204" pitchFamily="18" charset="0"/>
                          </a:rPr>
                          <m:t>𝑠</m:t>
                        </m:r>
                      </m:den>
                    </m:f>
                    <m:r>
                      <a:rPr lang="en-US" sz="2800" b="0" i="1" smtClean="0">
                        <a:solidFill>
                          <a:schemeClr val="bg1"/>
                        </a:solidFill>
                        <a:latin typeface="Cambria Math" panose="02040503050406030204" pitchFamily="18" charset="0"/>
                      </a:rPr>
                      <m:t>+1</m:t>
                    </m:r>
                  </m:oMath>
                </a14:m>
                <a:endParaRPr lang="en-US" sz="1800" dirty="0"/>
              </a:p>
              <a:p>
                <a:r>
                  <a:rPr lang="en-US" sz="1800" dirty="0">
                    <a:solidFill>
                      <a:schemeClr val="bg1"/>
                    </a:solidFill>
                  </a:rPr>
                  <a:t>Where:</a:t>
                </a:r>
              </a:p>
              <a:p>
                <a:pPr lvl="1">
                  <a:buFont typeface="Arial" panose="020B0604020202020204" pitchFamily="34" charset="0"/>
                  <a:buChar char="•"/>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𝑊</m:t>
                        </m:r>
                      </m:e>
                      <m:sub>
                        <m:r>
                          <a:rPr lang="en-US" sz="1800" b="0" i="1" smtClean="0">
                            <a:solidFill>
                              <a:schemeClr val="bg1"/>
                            </a:solidFill>
                            <a:latin typeface="Cambria Math" panose="02040503050406030204" pitchFamily="18" charset="0"/>
                          </a:rPr>
                          <m:t>𝑖𝑛</m:t>
                        </m:r>
                      </m:sub>
                    </m:sSub>
                  </m:oMath>
                </a14:m>
                <a:r>
                  <a:rPr lang="en-US" sz="1800" dirty="0">
                    <a:solidFill>
                      <a:schemeClr val="bg1"/>
                    </a:solidFill>
                  </a:rPr>
                  <a:t> is the input size. Assuming a square input</a:t>
                </a:r>
              </a:p>
              <a:p>
                <a:pPr lvl="1">
                  <a:buFont typeface="Arial" panose="020B0604020202020204" pitchFamily="34" charset="0"/>
                  <a:buChar char="•"/>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𝐹</m:t>
                        </m:r>
                      </m:e>
                      <m:sub>
                        <m:r>
                          <a:rPr lang="en-US" sz="1800" b="0" i="1" smtClean="0">
                            <a:solidFill>
                              <a:schemeClr val="bg1"/>
                            </a:solidFill>
                            <a:latin typeface="Cambria Math" panose="02040503050406030204" pitchFamily="18" charset="0"/>
                          </a:rPr>
                          <m:t>𝑤</m:t>
                        </m:r>
                      </m:sub>
                    </m:sSub>
                  </m:oMath>
                </a14:m>
                <a:r>
                  <a:rPr lang="en-US" sz="1800" dirty="0">
                    <a:solidFill>
                      <a:schemeClr val="bg1"/>
                    </a:solidFill>
                  </a:rPr>
                  <a:t> is the filter width.</a:t>
                </a:r>
              </a:p>
              <a:p>
                <a:pPr lvl="1">
                  <a:buFont typeface="Arial" panose="020B0604020202020204" pitchFamily="34" charset="0"/>
                  <a:buChar char="•"/>
                </a:pPr>
                <a14:m>
                  <m:oMath xmlns:m="http://schemas.openxmlformats.org/officeDocument/2006/math">
                    <m:r>
                      <a:rPr lang="en-US" sz="1800" b="0" i="1" smtClean="0">
                        <a:solidFill>
                          <a:schemeClr val="bg1"/>
                        </a:solidFill>
                        <a:latin typeface="Cambria Math" panose="02040503050406030204" pitchFamily="18" charset="0"/>
                      </a:rPr>
                      <m:t>𝑃</m:t>
                    </m:r>
                  </m:oMath>
                </a14:m>
                <a:r>
                  <a:rPr lang="en-US" sz="1800" dirty="0">
                    <a:solidFill>
                      <a:schemeClr val="bg1"/>
                    </a:solidFill>
                  </a:rPr>
                  <a:t> is the amount of padding</a:t>
                </a:r>
              </a:p>
              <a:p>
                <a:pPr lvl="1">
                  <a:buFont typeface="Arial" panose="020B0604020202020204" pitchFamily="34" charset="0"/>
                  <a:buChar char="•"/>
                </a:pPr>
                <a14:m>
                  <m:oMath xmlns:m="http://schemas.openxmlformats.org/officeDocument/2006/math">
                    <m:r>
                      <a:rPr lang="en-US" sz="1800" b="0" i="1" smtClean="0">
                        <a:solidFill>
                          <a:schemeClr val="bg1"/>
                        </a:solidFill>
                        <a:latin typeface="Cambria Math" panose="02040503050406030204" pitchFamily="18" charset="0"/>
                      </a:rPr>
                      <m:t>𝑆</m:t>
                    </m:r>
                  </m:oMath>
                </a14:m>
                <a:r>
                  <a:rPr lang="en-US" sz="1800" dirty="0">
                    <a:solidFill>
                      <a:schemeClr val="bg1"/>
                    </a:solidFill>
                  </a:rPr>
                  <a:t> is the stride. How many pixels  we move the filter, horizontally and vertically</a:t>
                </a:r>
                <a:br>
                  <a:rPr lang="en-US" sz="1400" dirty="0"/>
                </a:br>
                <a:endParaRPr lang="en-US" sz="2400" dirty="0">
                  <a:solidFill>
                    <a:schemeClr val="bg1"/>
                  </a:solidFill>
                </a:endParaRPr>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a:p>
                <a:pPr marL="274320" lvl="0" indent="-182880" algn="l" rtl="0">
                  <a:lnSpc>
                    <a:spcPct val="90000"/>
                  </a:lnSpc>
                  <a:spcBef>
                    <a:spcPts val="1800"/>
                  </a:spcBef>
                  <a:spcAft>
                    <a:spcPts val="0"/>
                  </a:spcAft>
                  <a:buSzPts val="1440"/>
                  <a:buNone/>
                </a:pPr>
                <a:endParaRPr lang="en-US" dirty="0"/>
              </a:p>
            </p:txBody>
          </p:sp>
        </mc:Choice>
        <mc:Fallback xmlns="">
          <p:sp>
            <p:nvSpPr>
              <p:cNvPr id="1417" name="Google Shape;1417;p17"/>
              <p:cNvSpPr txBox="1">
                <a:spLocks noGrp="1" noRot="1" noChangeAspect="1" noMove="1" noResize="1" noEditPoints="1" noAdjustHandles="1" noChangeArrowheads="1" noChangeShapeType="1" noTextEdit="1"/>
              </p:cNvSpPr>
              <p:nvPr>
                <p:ph type="body" idx="1"/>
              </p:nvPr>
            </p:nvSpPr>
            <p:spPr>
              <a:xfrm>
                <a:off x="1522413" y="1904999"/>
                <a:ext cx="5505915" cy="5087471"/>
              </a:xfrm>
              <a:prstGeom prst="rect">
                <a:avLst/>
              </a:prstGeom>
              <a:blipFill>
                <a:blip r:embed="rId3"/>
                <a:stretch>
                  <a:fillRect l="-230"/>
                </a:stretch>
              </a:blipFill>
              <a:ln>
                <a:noFill/>
              </a:ln>
            </p:spPr>
            <p:txBody>
              <a:bodyPr/>
              <a:lstStyle/>
              <a:p>
                <a:r>
                  <a:rPr lang="en-US">
                    <a:noFill/>
                  </a:rPr>
                  <a:t> </a:t>
                </a:r>
              </a:p>
            </p:txBody>
          </p:sp>
        </mc:Fallback>
      </mc:AlternateContent>
      <p:sp>
        <p:nvSpPr>
          <p:cNvPr id="2" name="Google Shape;1631;p42">
            <a:extLst>
              <a:ext uri="{FF2B5EF4-FFF2-40B4-BE49-F238E27FC236}">
                <a16:creationId xmlns:a16="http://schemas.microsoft.com/office/drawing/2014/main" id="{B2EB7F2A-A7F5-9F3C-F274-46E62C207F4B}"/>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200" dirty="0">
              <a:solidFill>
                <a:schemeClr val="lt1"/>
              </a:solidFill>
              <a:latin typeface="Century Gothic"/>
              <a:ea typeface="Century Gothic"/>
              <a:cs typeface="Century Gothic"/>
              <a:sym typeface="Century Gothic"/>
            </a:endParaRPr>
          </a:p>
        </p:txBody>
      </p:sp>
      <p:sp>
        <p:nvSpPr>
          <p:cNvPr id="3" name="Google Shape;1631;p42">
            <a:extLst>
              <a:ext uri="{FF2B5EF4-FFF2-40B4-BE49-F238E27FC236}">
                <a16:creationId xmlns:a16="http://schemas.microsoft.com/office/drawing/2014/main" id="{E99F631B-2DA5-F7F8-36C5-E07530E063AB}"/>
              </a:ext>
            </a:extLst>
          </p:cNvPr>
          <p:cNvSpPr txBox="1"/>
          <p:nvPr/>
        </p:nvSpPr>
        <p:spPr>
          <a:xfrm>
            <a:off x="6627810" y="6371006"/>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a:t>
            </a:r>
            <a:r>
              <a:rPr lang="en-US" sz="1600" b="0" i="0" u="none" strike="noStrike" dirty="0">
                <a:solidFill>
                  <a:srgbClr val="1F2328"/>
                </a:solidFill>
                <a:effectLst/>
                <a:latin typeface="-apple-system"/>
              </a:rPr>
              <a:t>Vincent Dumoulin, Francesco </a:t>
            </a:r>
            <a:r>
              <a:rPr lang="en-US" sz="1600" b="0" i="0" u="none" strike="noStrike" dirty="0" err="1">
                <a:solidFill>
                  <a:srgbClr val="1F2328"/>
                </a:solidFill>
                <a:effectLst/>
                <a:latin typeface="-apple-system"/>
              </a:rPr>
              <a:t>Visin</a:t>
            </a:r>
            <a:r>
              <a:rPr lang="en-US" sz="1600" b="0" i="0" u="none" strike="noStrike" dirty="0">
                <a:solidFill>
                  <a:srgbClr val="1F2328"/>
                </a:solidFill>
                <a:effectLst/>
                <a:latin typeface="-apple-system"/>
              </a:rPr>
              <a:t> - </a:t>
            </a:r>
            <a:r>
              <a:rPr lang="en-US" sz="1600" b="0" i="0" u="sng" dirty="0">
                <a:effectLst/>
                <a:latin typeface="-apple-system"/>
                <a:hlinkClick r:id="rId4"/>
              </a:rPr>
              <a:t>A guide to convolution arithmetic for deep learning</a:t>
            </a:r>
            <a:endParaRPr sz="1200" dirty="0">
              <a:solidFill>
                <a:schemeClr val="lt1"/>
              </a:solidFill>
              <a:latin typeface="Century Gothic"/>
              <a:ea typeface="Century Gothic"/>
              <a:cs typeface="Century Gothic"/>
              <a:sym typeface="Century Gothic"/>
            </a:endParaRPr>
          </a:p>
        </p:txBody>
      </p:sp>
      <p:pic>
        <p:nvPicPr>
          <p:cNvPr id="15362" name="Picture 2">
            <a:extLst>
              <a:ext uri="{FF2B5EF4-FFF2-40B4-BE49-F238E27FC236}">
                <a16:creationId xmlns:a16="http://schemas.microsoft.com/office/drawing/2014/main" id="{3DA14724-3077-D1B5-2348-6FADBA9874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8763" y="2180587"/>
            <a:ext cx="3686857" cy="355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94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7"/>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mc:AlternateContent xmlns:mc="http://schemas.openxmlformats.org/markup-compatibility/2006" xmlns:a14="http://schemas.microsoft.com/office/drawing/2010/main">
        <mc:Choice Requires="a14">
          <p:sp>
            <p:nvSpPr>
              <p:cNvPr id="1417" name="Google Shape;1417;p17"/>
              <p:cNvSpPr txBox="1">
                <a:spLocks noGrp="1"/>
              </p:cNvSpPr>
              <p:nvPr>
                <p:ph type="body" idx="1"/>
              </p:nvPr>
            </p:nvSpPr>
            <p:spPr>
              <a:xfrm>
                <a:off x="1522413" y="1904999"/>
                <a:ext cx="5505915" cy="5087471"/>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r>
                  <a:rPr lang="en-US" dirty="0"/>
                  <a:t>Strided convolutions:</a:t>
                </a:r>
              </a:p>
              <a:p>
                <a:pPr marL="274320" lvl="0" indent="-182880" algn="l" rtl="0">
                  <a:lnSpc>
                    <a:spcPct val="90000"/>
                  </a:lnSpc>
                  <a:spcBef>
                    <a:spcPts val="1800"/>
                  </a:spcBef>
                  <a:spcAft>
                    <a:spcPts val="0"/>
                  </a:spcAft>
                  <a:buSzPts val="1440"/>
                  <a:buNone/>
                </a:pPr>
                <a:r>
                  <a:rPr lang="en-US" sz="1800" dirty="0"/>
                  <a:t>OBS: If S!=1, then the size of the output might not be an integer number. </a:t>
                </a:r>
              </a:p>
              <a:p>
                <a:pPr marL="274320" indent="-182880">
                  <a:buNone/>
                </a:pPr>
                <a:endParaRPr lang="en-US" sz="1800" b="0" i="1" dirty="0">
                  <a:solidFill>
                    <a:schemeClr val="bg1"/>
                  </a:solidFill>
                  <a:latin typeface="Cambria Math" panose="02040503050406030204" pitchFamily="18" charset="0"/>
                </a:endParaRPr>
              </a:p>
              <a:p>
                <a:pPr marL="274320" indent="-18288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𝑊</m:t>
                      </m:r>
                      <m:r>
                        <a:rPr lang="en-US" sz="1800" b="0" i="1" smtClean="0">
                          <a:solidFill>
                            <a:schemeClr val="bg1"/>
                          </a:solidFill>
                          <a:latin typeface="Cambria Math" panose="02040503050406030204" pitchFamily="18" charset="0"/>
                        </a:rPr>
                        <m:t>=</m:t>
                      </m:r>
                      <m:f>
                        <m:fPr>
                          <m:ctrlPr>
                            <a:rPr lang="en-US" sz="1800" b="0" i="1" smtClean="0">
                              <a:solidFill>
                                <a:schemeClr val="bg1"/>
                              </a:solidFill>
                              <a:latin typeface="Cambria Math" panose="02040503050406030204" pitchFamily="18" charset="0"/>
                            </a:rPr>
                          </m:ctrlPr>
                        </m:fPr>
                        <m:num>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𝑊</m:t>
                              </m:r>
                            </m:e>
                            <m:sub>
                              <m:r>
                                <a:rPr lang="en-US" sz="1800" b="0" i="1" smtClean="0">
                                  <a:solidFill>
                                    <a:schemeClr val="bg1"/>
                                  </a:solidFill>
                                  <a:latin typeface="Cambria Math" panose="02040503050406030204" pitchFamily="18" charset="0"/>
                                </a:rPr>
                                <m:t>𝑖𝑛</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𝐹</m:t>
                              </m:r>
                            </m:e>
                            <m:sub>
                              <m:r>
                                <a:rPr lang="en-US" sz="1800" b="0" i="1" smtClean="0">
                                  <a:solidFill>
                                    <a:schemeClr val="bg1"/>
                                  </a:solidFill>
                                  <a:latin typeface="Cambria Math" panose="02040503050406030204" pitchFamily="18" charset="0"/>
                                </a:rPr>
                                <m:t>𝑤</m:t>
                              </m:r>
                            </m:sub>
                          </m:sSub>
                          <m:r>
                            <a:rPr lang="en-US" sz="1800" b="0" i="1" smtClean="0">
                              <a:solidFill>
                                <a:schemeClr val="bg1"/>
                              </a:solidFill>
                              <a:latin typeface="Cambria Math" panose="02040503050406030204" pitchFamily="18" charset="0"/>
                            </a:rPr>
                            <m:t>+2</m:t>
                          </m:r>
                          <m:r>
                            <a:rPr lang="en-US" sz="1800" b="0" i="1" smtClean="0">
                              <a:solidFill>
                                <a:schemeClr val="bg1"/>
                              </a:solidFill>
                              <a:latin typeface="Cambria Math" panose="02040503050406030204" pitchFamily="18" charset="0"/>
                            </a:rPr>
                            <m:t>𝑃</m:t>
                          </m:r>
                        </m:num>
                        <m:den>
                          <m:r>
                            <a:rPr lang="en-US" sz="1800" b="0" i="1" smtClean="0">
                              <a:solidFill>
                                <a:schemeClr val="bg1"/>
                              </a:solidFill>
                              <a:latin typeface="Cambria Math" panose="02040503050406030204" pitchFamily="18" charset="0"/>
                            </a:rPr>
                            <m:t>𝑠</m:t>
                          </m:r>
                        </m:den>
                      </m:f>
                      <m:r>
                        <a:rPr lang="en-US" sz="1800" b="0" i="1" smtClean="0">
                          <a:solidFill>
                            <a:schemeClr val="bg1"/>
                          </a:solidFill>
                          <a:latin typeface="Cambria Math" panose="02040503050406030204" pitchFamily="18" charset="0"/>
                        </a:rPr>
                        <m:t>+1</m:t>
                      </m:r>
                    </m:oMath>
                  </m:oMathPara>
                </a14:m>
                <a:endParaRPr lang="en-US" sz="1800" dirty="0"/>
              </a:p>
              <a:p>
                <a:pPr marL="274320" indent="-182880">
                  <a:buNone/>
                </a:pPr>
                <a:r>
                  <a:rPr lang="en-US" sz="1800" dirty="0"/>
                  <a:t>	Example: if input =32, F=3, P =1, S = 2, the output would be:</a:t>
                </a:r>
              </a:p>
              <a:p>
                <a:pPr marL="274320" indent="-182880">
                  <a:buNone/>
                </a:pPr>
                <a:r>
                  <a:rPr lang="en-US" sz="1800" dirty="0"/>
                  <a:t>	</a:t>
                </a:r>
                <a14:m>
                  <m:oMath xmlns:m="http://schemas.openxmlformats.org/officeDocument/2006/math">
                    <m:r>
                      <a:rPr lang="en-US" sz="1800" b="0" i="1" smtClean="0">
                        <a:solidFill>
                          <a:schemeClr val="bg1"/>
                        </a:solidFill>
                        <a:latin typeface="Cambria Math" panose="02040503050406030204" pitchFamily="18" charset="0"/>
                      </a:rPr>
                      <m:t>𝑊</m:t>
                    </m:r>
                    <m:r>
                      <a:rPr lang="en-US" sz="1800" b="0" i="1" smtClean="0">
                        <a:solidFill>
                          <a:schemeClr val="bg1"/>
                        </a:solidFill>
                        <a:latin typeface="Cambria Math" panose="02040503050406030204" pitchFamily="18" charset="0"/>
                      </a:rPr>
                      <m:t>=</m:t>
                    </m:r>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32−3+2∗1</m:t>
                        </m:r>
                      </m:num>
                      <m:den>
                        <m:r>
                          <a:rPr lang="en-US" sz="1800" b="0" i="1" smtClean="0">
                            <a:solidFill>
                              <a:schemeClr val="bg1"/>
                            </a:solidFill>
                            <a:latin typeface="Cambria Math" panose="02040503050406030204" pitchFamily="18" charset="0"/>
                          </a:rPr>
                          <m:t>2</m:t>
                        </m:r>
                      </m:den>
                    </m:f>
                    <m:r>
                      <a:rPr lang="en-US" sz="1800" b="0" i="1" smtClean="0">
                        <a:solidFill>
                          <a:schemeClr val="bg1"/>
                        </a:solidFill>
                        <a:latin typeface="Cambria Math" panose="02040503050406030204" pitchFamily="18" charset="0"/>
                      </a:rPr>
                      <m:t>+1=</m:t>
                    </m:r>
                    <m:f>
                      <m:fPr>
                        <m:ctrlPr>
                          <a:rPr lang="en-US" sz="1800" b="0" i="1" smtClean="0">
                            <a:solidFill>
                              <a:schemeClr val="bg1"/>
                            </a:solidFill>
                            <a:latin typeface="Cambria Math" panose="02040503050406030204" pitchFamily="18" charset="0"/>
                          </a:rPr>
                        </m:ctrlPr>
                      </m:fPr>
                      <m:num>
                        <m:r>
                          <a:rPr lang="en-US" sz="1800" b="0" i="1" smtClean="0">
                            <a:solidFill>
                              <a:schemeClr val="bg1"/>
                            </a:solidFill>
                            <a:latin typeface="Cambria Math" panose="02040503050406030204" pitchFamily="18" charset="0"/>
                          </a:rPr>
                          <m:t>31</m:t>
                        </m:r>
                      </m:num>
                      <m:den>
                        <m:r>
                          <a:rPr lang="en-US" sz="1800" b="0" i="1" smtClean="0">
                            <a:solidFill>
                              <a:schemeClr val="bg1"/>
                            </a:solidFill>
                            <a:latin typeface="Cambria Math" panose="02040503050406030204" pitchFamily="18" charset="0"/>
                          </a:rPr>
                          <m:t>2</m:t>
                        </m:r>
                      </m:den>
                    </m:f>
                    <m:r>
                      <a:rPr lang="en-US" sz="1800" b="0" i="1" smtClean="0">
                        <a:solidFill>
                          <a:schemeClr val="bg1"/>
                        </a:solidFill>
                        <a:latin typeface="Cambria Math" panose="02040503050406030204" pitchFamily="18" charset="0"/>
                      </a:rPr>
                      <m:t>+1=4.</m:t>
                    </m:r>
                  </m:oMath>
                </a14:m>
                <a:endParaRPr lang="en-US" sz="1800" dirty="0"/>
              </a:p>
            </p:txBody>
          </p:sp>
        </mc:Choice>
        <mc:Fallback xmlns="">
          <p:sp>
            <p:nvSpPr>
              <p:cNvPr id="1417" name="Google Shape;1417;p17"/>
              <p:cNvSpPr txBox="1">
                <a:spLocks noGrp="1" noRot="1" noChangeAspect="1" noMove="1" noResize="1" noEditPoints="1" noAdjustHandles="1" noChangeArrowheads="1" noChangeShapeType="1" noTextEdit="1"/>
              </p:cNvSpPr>
              <p:nvPr>
                <p:ph type="body" idx="1"/>
              </p:nvPr>
            </p:nvSpPr>
            <p:spPr>
              <a:xfrm>
                <a:off x="1522413" y="1904999"/>
                <a:ext cx="5505915" cy="5087471"/>
              </a:xfrm>
              <a:prstGeom prst="rect">
                <a:avLst/>
              </a:prstGeom>
              <a:blipFill>
                <a:blip r:embed="rId3"/>
                <a:stretch>
                  <a:fillRect l="-230"/>
                </a:stretch>
              </a:blipFill>
              <a:ln>
                <a:noFill/>
              </a:ln>
            </p:spPr>
            <p:txBody>
              <a:bodyPr/>
              <a:lstStyle/>
              <a:p>
                <a:r>
                  <a:rPr lang="en-US">
                    <a:noFill/>
                  </a:rPr>
                  <a:t> </a:t>
                </a:r>
              </a:p>
            </p:txBody>
          </p:sp>
        </mc:Fallback>
      </mc:AlternateContent>
      <p:sp>
        <p:nvSpPr>
          <p:cNvPr id="2" name="Google Shape;1631;p42">
            <a:extLst>
              <a:ext uri="{FF2B5EF4-FFF2-40B4-BE49-F238E27FC236}">
                <a16:creationId xmlns:a16="http://schemas.microsoft.com/office/drawing/2014/main" id="{B2EB7F2A-A7F5-9F3C-F274-46E62C207F4B}"/>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endParaRPr sz="1200" dirty="0">
              <a:solidFill>
                <a:schemeClr val="lt1"/>
              </a:solidFill>
              <a:latin typeface="Century Gothic"/>
              <a:ea typeface="Century Gothic"/>
              <a:cs typeface="Century Gothic"/>
              <a:sym typeface="Century Gothic"/>
            </a:endParaRPr>
          </a:p>
        </p:txBody>
      </p:sp>
      <p:sp>
        <p:nvSpPr>
          <p:cNvPr id="3" name="Google Shape;1631;p42">
            <a:extLst>
              <a:ext uri="{FF2B5EF4-FFF2-40B4-BE49-F238E27FC236}">
                <a16:creationId xmlns:a16="http://schemas.microsoft.com/office/drawing/2014/main" id="{E99F631B-2DA5-F7F8-36C5-E07530E063AB}"/>
              </a:ext>
            </a:extLst>
          </p:cNvPr>
          <p:cNvSpPr txBox="1"/>
          <p:nvPr/>
        </p:nvSpPr>
        <p:spPr>
          <a:xfrm>
            <a:off x="6627810" y="6371006"/>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a:t>
            </a:r>
            <a:r>
              <a:rPr lang="en-US" sz="1600" b="0" i="0" u="none" strike="noStrike" dirty="0">
                <a:solidFill>
                  <a:srgbClr val="1F2328"/>
                </a:solidFill>
                <a:effectLst/>
                <a:latin typeface="-apple-system"/>
              </a:rPr>
              <a:t>Vincent Dumoulin, Francesco </a:t>
            </a:r>
            <a:r>
              <a:rPr lang="en-US" sz="1600" b="0" i="0" u="none" strike="noStrike" dirty="0" err="1">
                <a:solidFill>
                  <a:srgbClr val="1F2328"/>
                </a:solidFill>
                <a:effectLst/>
                <a:latin typeface="-apple-system"/>
              </a:rPr>
              <a:t>Visin</a:t>
            </a:r>
            <a:r>
              <a:rPr lang="en-US" sz="1600" b="0" i="0" u="none" strike="noStrike" dirty="0">
                <a:solidFill>
                  <a:srgbClr val="1F2328"/>
                </a:solidFill>
                <a:effectLst/>
                <a:latin typeface="-apple-system"/>
              </a:rPr>
              <a:t> - </a:t>
            </a:r>
            <a:r>
              <a:rPr lang="en-US" sz="1600" b="0" i="0" u="sng" dirty="0">
                <a:effectLst/>
                <a:latin typeface="-apple-system"/>
                <a:hlinkClick r:id="rId4"/>
              </a:rPr>
              <a:t>A guide to convolution arithmetic for deep learning</a:t>
            </a:r>
            <a:endParaRPr sz="1200" dirty="0">
              <a:solidFill>
                <a:schemeClr val="lt1"/>
              </a:solidFill>
              <a:latin typeface="Century Gothic"/>
              <a:ea typeface="Century Gothic"/>
              <a:cs typeface="Century Gothic"/>
              <a:sym typeface="Century Gothic"/>
            </a:endParaRPr>
          </a:p>
        </p:txBody>
      </p:sp>
      <p:pic>
        <p:nvPicPr>
          <p:cNvPr id="17410" name="Picture 2">
            <a:extLst>
              <a:ext uri="{FF2B5EF4-FFF2-40B4-BE49-F238E27FC236}">
                <a16:creationId xmlns:a16="http://schemas.microsoft.com/office/drawing/2014/main" id="{517D0E69-6B1F-17F3-5728-B250F1D6D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4099" y="1941246"/>
            <a:ext cx="4136184" cy="3820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14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p:sp>
        <p:nvSpPr>
          <p:cNvPr id="4" name="Content Placeholder 3"/>
          <p:cNvSpPr>
            <a:spLocks noGrp="1"/>
          </p:cNvSpPr>
          <p:nvPr>
            <p:ph idx="1"/>
          </p:nvPr>
        </p:nvSpPr>
        <p:spPr/>
        <p:txBody>
          <a:bodyPr>
            <a:normAutofit/>
          </a:bodyPr>
          <a:lstStyle/>
          <a:p>
            <a:r>
              <a:rPr lang="en-US" sz="2000" dirty="0"/>
              <a:t>If the image has more than two dimensions (i.e. RGB) the convolution must be performed on each channel separately and the results added.</a:t>
            </a:r>
            <a:endParaRPr lang="en-US" dirty="0"/>
          </a:p>
          <a:p>
            <a:endParaRPr lang="en-US" sz="2000" dirty="0"/>
          </a:p>
          <a:p>
            <a:endParaRPr lang="en-US" dirty="0"/>
          </a:p>
        </p:txBody>
      </p:sp>
      <p:sp>
        <p:nvSpPr>
          <p:cNvPr id="3" name="TextBox 2"/>
          <p:cNvSpPr txBox="1"/>
          <p:nvPr/>
        </p:nvSpPr>
        <p:spPr>
          <a:xfrm>
            <a:off x="8685212" y="6495568"/>
            <a:ext cx="3228769" cy="286232"/>
          </a:xfrm>
          <a:prstGeom prst="rect">
            <a:avLst/>
          </a:prstGeom>
          <a:noFill/>
        </p:spPr>
        <p:txBody>
          <a:bodyPr wrap="none" rtlCol="0">
            <a:spAutoFit/>
          </a:bodyPr>
          <a:lstStyle/>
          <a:p>
            <a:pPr>
              <a:lnSpc>
                <a:spcPct val="90000"/>
              </a:lnSpc>
            </a:pPr>
            <a:r>
              <a:rPr lang="en-US" sz="1400" dirty="0">
                <a:solidFill>
                  <a:schemeClr val="bg1"/>
                </a:solidFill>
              </a:rPr>
              <a:t>Image from http://corochann.com</a:t>
            </a:r>
            <a:endParaRPr lang="ro-RO" sz="1400" dirty="0">
              <a:solidFill>
                <a:schemeClr val="bg1"/>
              </a:solidFill>
            </a:endParaRPr>
          </a:p>
        </p:txBody>
      </p:sp>
      <p:pic>
        <p:nvPicPr>
          <p:cNvPr id="1028" name="Picture 4" descr="Imagini pentru RGB Convol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3" y="2971800"/>
            <a:ext cx="76200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41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7"/>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p:sp>
        <p:nvSpPr>
          <p:cNvPr id="1417" name="Google Shape;1417;p17"/>
          <p:cNvSpPr txBox="1">
            <a:spLocks noGrp="1"/>
          </p:cNvSpPr>
          <p:nvPr>
            <p:ph type="body" idx="1"/>
          </p:nvPr>
        </p:nvSpPr>
        <p:spPr>
          <a:xfrm>
            <a:off x="1522414" y="1905000"/>
            <a:ext cx="10210798" cy="4267200"/>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endParaRPr sz="1800" dirty="0"/>
          </a:p>
          <a:p>
            <a:pPr marL="274320" lvl="0" indent="-182880" algn="l" rtl="0">
              <a:lnSpc>
                <a:spcPct val="90000"/>
              </a:lnSpc>
              <a:spcBef>
                <a:spcPts val="1800"/>
              </a:spcBef>
              <a:spcAft>
                <a:spcPts val="0"/>
              </a:spcAft>
              <a:buSzPts val="1440"/>
              <a:buNone/>
            </a:pPr>
            <a:endParaRPr sz="1800" dirty="0"/>
          </a:p>
        </p:txBody>
      </p:sp>
      <p:sp>
        <p:nvSpPr>
          <p:cNvPr id="2" name="Google Shape;1631;p42">
            <a:extLst>
              <a:ext uri="{FF2B5EF4-FFF2-40B4-BE49-F238E27FC236}">
                <a16:creationId xmlns:a16="http://schemas.microsoft.com/office/drawing/2014/main" id="{B2EB7F2A-A7F5-9F3C-F274-46E62C207F4B}"/>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https://</a:t>
            </a:r>
            <a:r>
              <a:rPr lang="en-US" sz="1200" dirty="0" err="1">
                <a:solidFill>
                  <a:schemeClr val="lt1"/>
                </a:solidFill>
                <a:latin typeface="Century Gothic"/>
                <a:ea typeface="Century Gothic"/>
                <a:cs typeface="Century Gothic"/>
                <a:sym typeface="Century Gothic"/>
              </a:rPr>
              <a:t>indoml.com</a:t>
            </a:r>
            <a:r>
              <a:rPr lang="en-US" sz="1200" dirty="0">
                <a:solidFill>
                  <a:schemeClr val="lt1"/>
                </a:solidFill>
                <a:latin typeface="Century Gothic"/>
                <a:ea typeface="Century Gothic"/>
                <a:cs typeface="Century Gothic"/>
                <a:sym typeface="Century Gothic"/>
              </a:rPr>
              <a:t>/2018/03/07/student-notes-convolutional-neural-networks-</a:t>
            </a:r>
            <a:r>
              <a:rPr lang="en-US" sz="1200" dirty="0" err="1">
                <a:solidFill>
                  <a:schemeClr val="lt1"/>
                </a:solidFill>
                <a:latin typeface="Century Gothic"/>
                <a:ea typeface="Century Gothic"/>
                <a:cs typeface="Century Gothic"/>
                <a:sym typeface="Century Gothic"/>
              </a:rPr>
              <a:t>cnn</a:t>
            </a:r>
            <a:r>
              <a:rPr lang="en-US" sz="1200" dirty="0">
                <a:solidFill>
                  <a:schemeClr val="lt1"/>
                </a:solidFill>
                <a:latin typeface="Century Gothic"/>
                <a:ea typeface="Century Gothic"/>
                <a:cs typeface="Century Gothic"/>
                <a:sym typeface="Century Gothic"/>
              </a:rPr>
              <a:t>-introduction/</a:t>
            </a:r>
            <a:endParaRPr sz="1200" dirty="0">
              <a:solidFill>
                <a:schemeClr val="lt1"/>
              </a:solidFill>
              <a:latin typeface="Century Gothic"/>
              <a:ea typeface="Century Gothic"/>
              <a:cs typeface="Century Gothic"/>
              <a:sym typeface="Century Gothic"/>
            </a:endParaRPr>
          </a:p>
        </p:txBody>
      </p:sp>
      <p:pic>
        <p:nvPicPr>
          <p:cNvPr id="19458" name="Picture 2" descr="Convolution Operation on Volume">
            <a:extLst>
              <a:ext uri="{FF2B5EF4-FFF2-40B4-BE49-F238E27FC236}">
                <a16:creationId xmlns:a16="http://schemas.microsoft.com/office/drawing/2014/main" id="{C0221BC5-0BAC-F894-5F14-C965846183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783" y="1905000"/>
            <a:ext cx="7505252" cy="3505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B749D88-1A6E-D391-C297-6E36032B1C5D}"/>
              </a:ext>
            </a:extLst>
          </p:cNvPr>
          <p:cNvSpPr txBox="1"/>
          <p:nvPr/>
        </p:nvSpPr>
        <p:spPr>
          <a:xfrm>
            <a:off x="2114783" y="5444041"/>
            <a:ext cx="9413829" cy="341632"/>
          </a:xfrm>
          <a:prstGeom prst="rect">
            <a:avLst/>
          </a:prstGeom>
          <a:noFill/>
        </p:spPr>
        <p:txBody>
          <a:bodyPr wrap="square">
            <a:spAutoFit/>
          </a:bodyPr>
          <a:lstStyle/>
          <a:p>
            <a:pPr marL="274320" lvl="0" indent="-182880" algn="l" rtl="0">
              <a:lnSpc>
                <a:spcPct val="90000"/>
              </a:lnSpc>
              <a:spcBef>
                <a:spcPts val="1800"/>
              </a:spcBef>
              <a:spcAft>
                <a:spcPts val="0"/>
              </a:spcAft>
              <a:buSzPts val="1440"/>
              <a:buNone/>
            </a:pPr>
            <a:r>
              <a:rPr lang="en-US" sz="1800" dirty="0">
                <a:solidFill>
                  <a:schemeClr val="bg1"/>
                </a:solidFill>
              </a:rPr>
              <a:t>The filter must have the same number of channels as the input</a:t>
            </a:r>
          </a:p>
        </p:txBody>
      </p:sp>
    </p:spTree>
    <p:extLst>
      <p:ext uri="{BB962C8B-B14F-4D97-AF65-F5344CB8AC3E}">
        <p14:creationId xmlns:p14="http://schemas.microsoft.com/office/powerpoint/2010/main" val="188804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7"/>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p:sp>
        <p:nvSpPr>
          <p:cNvPr id="1417" name="Google Shape;1417;p17"/>
          <p:cNvSpPr txBox="1">
            <a:spLocks noGrp="1"/>
          </p:cNvSpPr>
          <p:nvPr>
            <p:ph type="body" idx="1"/>
          </p:nvPr>
        </p:nvSpPr>
        <p:spPr>
          <a:xfrm>
            <a:off x="1522414" y="1905000"/>
            <a:ext cx="10210798" cy="4267200"/>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endParaRPr sz="1800" dirty="0"/>
          </a:p>
          <a:p>
            <a:pPr marL="274320" lvl="0" indent="-182880" algn="l" rtl="0">
              <a:lnSpc>
                <a:spcPct val="90000"/>
              </a:lnSpc>
              <a:spcBef>
                <a:spcPts val="1800"/>
              </a:spcBef>
              <a:spcAft>
                <a:spcPts val="0"/>
              </a:spcAft>
              <a:buSzPts val="1440"/>
              <a:buNone/>
            </a:pPr>
            <a:endParaRPr sz="1800" dirty="0"/>
          </a:p>
        </p:txBody>
      </p:sp>
      <p:sp>
        <p:nvSpPr>
          <p:cNvPr id="2" name="Google Shape;1631;p42">
            <a:extLst>
              <a:ext uri="{FF2B5EF4-FFF2-40B4-BE49-F238E27FC236}">
                <a16:creationId xmlns:a16="http://schemas.microsoft.com/office/drawing/2014/main" id="{B2EB7F2A-A7F5-9F3C-F274-46E62C207F4B}"/>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https://</a:t>
            </a:r>
            <a:r>
              <a:rPr lang="en-US" sz="1200" dirty="0" err="1">
                <a:solidFill>
                  <a:schemeClr val="lt1"/>
                </a:solidFill>
                <a:latin typeface="Century Gothic"/>
                <a:ea typeface="Century Gothic"/>
                <a:cs typeface="Century Gothic"/>
                <a:sym typeface="Century Gothic"/>
              </a:rPr>
              <a:t>indoml.com</a:t>
            </a:r>
            <a:r>
              <a:rPr lang="en-US" sz="1200" dirty="0">
                <a:solidFill>
                  <a:schemeClr val="lt1"/>
                </a:solidFill>
                <a:latin typeface="Century Gothic"/>
                <a:ea typeface="Century Gothic"/>
                <a:cs typeface="Century Gothic"/>
                <a:sym typeface="Century Gothic"/>
              </a:rPr>
              <a:t>/2018/03/07/student-notes-convolutional-neural-networks-</a:t>
            </a:r>
            <a:r>
              <a:rPr lang="en-US" sz="1200" dirty="0" err="1">
                <a:solidFill>
                  <a:schemeClr val="lt1"/>
                </a:solidFill>
                <a:latin typeface="Century Gothic"/>
                <a:ea typeface="Century Gothic"/>
                <a:cs typeface="Century Gothic"/>
                <a:sym typeface="Century Gothic"/>
              </a:rPr>
              <a:t>cnn</a:t>
            </a:r>
            <a:r>
              <a:rPr lang="en-US" sz="1200" dirty="0">
                <a:solidFill>
                  <a:schemeClr val="lt1"/>
                </a:solidFill>
                <a:latin typeface="Century Gothic"/>
                <a:ea typeface="Century Gothic"/>
                <a:cs typeface="Century Gothic"/>
                <a:sym typeface="Century Gothic"/>
              </a:rPr>
              <a:t>-introduction/</a:t>
            </a:r>
            <a:endParaRPr sz="1200" dirty="0">
              <a:solidFill>
                <a:schemeClr val="lt1"/>
              </a:solidFill>
              <a:latin typeface="Century Gothic"/>
              <a:ea typeface="Century Gothic"/>
              <a:cs typeface="Century Gothic"/>
              <a:sym typeface="Century Gothic"/>
            </a:endParaRPr>
          </a:p>
        </p:txBody>
      </p:sp>
      <p:pic>
        <p:nvPicPr>
          <p:cNvPr id="21506" name="Picture 2" descr="Convolution with Multiple Filters">
            <a:extLst>
              <a:ext uri="{FF2B5EF4-FFF2-40B4-BE49-F238E27FC236}">
                <a16:creationId xmlns:a16="http://schemas.microsoft.com/office/drawing/2014/main" id="{615B03AF-D065-F80C-2309-62D1EF4FD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6517" y="1485945"/>
            <a:ext cx="9334500" cy="447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36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17"/>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dirty="0"/>
              <a:t>Convolution operation in NN</a:t>
            </a:r>
            <a:endParaRPr dirty="0"/>
          </a:p>
        </p:txBody>
      </p:sp>
      <p:sp>
        <p:nvSpPr>
          <p:cNvPr id="1417" name="Google Shape;1417;p17"/>
          <p:cNvSpPr txBox="1">
            <a:spLocks noGrp="1"/>
          </p:cNvSpPr>
          <p:nvPr>
            <p:ph type="body" idx="1"/>
          </p:nvPr>
        </p:nvSpPr>
        <p:spPr>
          <a:xfrm>
            <a:off x="1522414" y="1905000"/>
            <a:ext cx="10210798" cy="4267200"/>
          </a:xfrm>
          <a:prstGeom prst="rect">
            <a:avLst/>
          </a:prstGeom>
          <a:noFill/>
          <a:ln>
            <a:noFill/>
          </a:ln>
        </p:spPr>
        <p:txBody>
          <a:bodyPr spcFirstLastPara="1" wrap="square" lIns="91425" tIns="45700" rIns="91425" bIns="45700" anchor="t" anchorCtr="0">
            <a:noAutofit/>
          </a:bodyPr>
          <a:lstStyle/>
          <a:p>
            <a:pPr marL="274320" lvl="0" indent="-182880" algn="l" rtl="0">
              <a:lnSpc>
                <a:spcPct val="90000"/>
              </a:lnSpc>
              <a:spcBef>
                <a:spcPts val="1800"/>
              </a:spcBef>
              <a:spcAft>
                <a:spcPts val="0"/>
              </a:spcAft>
              <a:buSzPts val="1440"/>
              <a:buNone/>
            </a:pPr>
            <a:endParaRPr lang="en-US" sz="1800" dirty="0"/>
          </a:p>
          <a:p>
            <a:pPr marL="274320" lvl="0" indent="-182880" algn="l" rtl="0">
              <a:lnSpc>
                <a:spcPct val="90000"/>
              </a:lnSpc>
              <a:spcBef>
                <a:spcPts val="1800"/>
              </a:spcBef>
              <a:spcAft>
                <a:spcPts val="0"/>
              </a:spcAft>
              <a:buSzPts val="1440"/>
              <a:buNone/>
            </a:pPr>
            <a:endParaRPr sz="1800" dirty="0"/>
          </a:p>
          <a:p>
            <a:pPr marL="274320" lvl="0" indent="-182880" algn="l" rtl="0">
              <a:lnSpc>
                <a:spcPct val="90000"/>
              </a:lnSpc>
              <a:spcBef>
                <a:spcPts val="1800"/>
              </a:spcBef>
              <a:spcAft>
                <a:spcPts val="0"/>
              </a:spcAft>
              <a:buSzPts val="1440"/>
              <a:buNone/>
            </a:pPr>
            <a:endParaRPr sz="1800" dirty="0"/>
          </a:p>
        </p:txBody>
      </p:sp>
      <p:sp>
        <p:nvSpPr>
          <p:cNvPr id="2" name="Google Shape;1631;p42">
            <a:extLst>
              <a:ext uri="{FF2B5EF4-FFF2-40B4-BE49-F238E27FC236}">
                <a16:creationId xmlns:a16="http://schemas.microsoft.com/office/drawing/2014/main" id="{B2EB7F2A-A7F5-9F3C-F274-46E62C207F4B}"/>
              </a:ext>
            </a:extLst>
          </p:cNvPr>
          <p:cNvSpPr txBox="1"/>
          <p:nvPr/>
        </p:nvSpPr>
        <p:spPr>
          <a:xfrm>
            <a:off x="6627811" y="6346370"/>
            <a:ext cx="5368245" cy="23676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dirty="0">
                <a:solidFill>
                  <a:schemeClr val="lt1"/>
                </a:solidFill>
                <a:latin typeface="Century Gothic"/>
                <a:ea typeface="Century Gothic"/>
                <a:cs typeface="Century Gothic"/>
                <a:sym typeface="Century Gothic"/>
              </a:rPr>
              <a:t>Images from https://</a:t>
            </a:r>
            <a:r>
              <a:rPr lang="en-US" sz="1200" dirty="0" err="1">
                <a:solidFill>
                  <a:schemeClr val="lt1"/>
                </a:solidFill>
                <a:latin typeface="Century Gothic"/>
                <a:ea typeface="Century Gothic"/>
                <a:cs typeface="Century Gothic"/>
                <a:sym typeface="Century Gothic"/>
              </a:rPr>
              <a:t>indoml.com</a:t>
            </a:r>
            <a:r>
              <a:rPr lang="en-US" sz="1200" dirty="0">
                <a:solidFill>
                  <a:schemeClr val="lt1"/>
                </a:solidFill>
                <a:latin typeface="Century Gothic"/>
                <a:ea typeface="Century Gothic"/>
                <a:cs typeface="Century Gothic"/>
                <a:sym typeface="Century Gothic"/>
              </a:rPr>
              <a:t>/2018/03/07/student-notes-convolutional-neural-networks-</a:t>
            </a:r>
            <a:r>
              <a:rPr lang="en-US" sz="1200" dirty="0" err="1">
                <a:solidFill>
                  <a:schemeClr val="lt1"/>
                </a:solidFill>
                <a:latin typeface="Century Gothic"/>
                <a:ea typeface="Century Gothic"/>
                <a:cs typeface="Century Gothic"/>
                <a:sym typeface="Century Gothic"/>
              </a:rPr>
              <a:t>cnn</a:t>
            </a:r>
            <a:r>
              <a:rPr lang="en-US" sz="1200" dirty="0">
                <a:solidFill>
                  <a:schemeClr val="lt1"/>
                </a:solidFill>
                <a:latin typeface="Century Gothic"/>
                <a:ea typeface="Century Gothic"/>
                <a:cs typeface="Century Gothic"/>
                <a:sym typeface="Century Gothic"/>
              </a:rPr>
              <a:t>-introduction/</a:t>
            </a:r>
            <a:endParaRPr sz="1200" dirty="0">
              <a:solidFill>
                <a:schemeClr val="lt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1B749D88-1A6E-D391-C297-6E36032B1C5D}"/>
              </a:ext>
            </a:extLst>
          </p:cNvPr>
          <p:cNvSpPr txBox="1"/>
          <p:nvPr/>
        </p:nvSpPr>
        <p:spPr>
          <a:xfrm>
            <a:off x="1354184" y="5267134"/>
            <a:ext cx="9413829" cy="590931"/>
          </a:xfrm>
          <a:prstGeom prst="rect">
            <a:avLst/>
          </a:prstGeom>
          <a:noFill/>
        </p:spPr>
        <p:txBody>
          <a:bodyPr wrap="square">
            <a:spAutoFit/>
          </a:bodyPr>
          <a:lstStyle/>
          <a:p>
            <a:pPr marL="274320" lvl="0" indent="-182880" algn="l" rtl="0">
              <a:lnSpc>
                <a:spcPct val="90000"/>
              </a:lnSpc>
              <a:spcBef>
                <a:spcPts val="1800"/>
              </a:spcBef>
              <a:spcAft>
                <a:spcPts val="0"/>
              </a:spcAft>
              <a:buSzPts val="1440"/>
              <a:buNone/>
            </a:pPr>
            <a:r>
              <a:rPr lang="en-US" sz="1800" dirty="0">
                <a:solidFill>
                  <a:schemeClr val="bg1"/>
                </a:solidFill>
              </a:rPr>
              <a:t>Finally to make up a convolution layer, a bias (</a:t>
            </a:r>
            <a:r>
              <a:rPr lang="el-GR" sz="1800" dirty="0">
                <a:solidFill>
                  <a:schemeClr val="bg1"/>
                </a:solidFill>
              </a:rPr>
              <a:t>ϵ </a:t>
            </a:r>
            <a:r>
              <a:rPr lang="en-US" sz="1800" dirty="0">
                <a:solidFill>
                  <a:schemeClr val="bg1"/>
                </a:solidFill>
              </a:rPr>
              <a:t>R) is added and an activation function such as </a:t>
            </a:r>
            <a:r>
              <a:rPr lang="en-US" sz="1800" dirty="0" err="1">
                <a:solidFill>
                  <a:schemeClr val="bg1"/>
                </a:solidFill>
              </a:rPr>
              <a:t>ReLU</a:t>
            </a:r>
            <a:endParaRPr lang="en-US" sz="1800" dirty="0">
              <a:solidFill>
                <a:schemeClr val="bg1"/>
              </a:solidFill>
            </a:endParaRPr>
          </a:p>
        </p:txBody>
      </p:sp>
      <p:pic>
        <p:nvPicPr>
          <p:cNvPr id="24578" name="Picture 2" descr="One Convolution Layer">
            <a:extLst>
              <a:ext uri="{FF2B5EF4-FFF2-40B4-BE49-F238E27FC236}">
                <a16:creationId xmlns:a16="http://schemas.microsoft.com/office/drawing/2014/main" id="{C1B3757C-FE25-EA20-539D-17E651EC1D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0813" y="1619250"/>
            <a:ext cx="93472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7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p:sp>
        <p:nvSpPr>
          <p:cNvPr id="4" name="Content Placeholder 3"/>
          <p:cNvSpPr>
            <a:spLocks noGrp="1"/>
          </p:cNvSpPr>
          <p:nvPr>
            <p:ph idx="1"/>
          </p:nvPr>
        </p:nvSpPr>
        <p:spPr/>
        <p:txBody>
          <a:bodyPr>
            <a:normAutofit/>
          </a:bodyPr>
          <a:lstStyle/>
          <a:p>
            <a:r>
              <a:rPr lang="en-US" dirty="0"/>
              <a:t>Visualization of first and second layer of features from </a:t>
            </a:r>
            <a:r>
              <a:rPr lang="en-US" dirty="0" err="1"/>
              <a:t>AlexNet</a:t>
            </a:r>
            <a:endParaRPr lang="en-US" dirty="0"/>
          </a:p>
          <a:p>
            <a:endParaRPr lang="en-US" dirty="0"/>
          </a:p>
          <a:p>
            <a:pPr marL="0" indent="0">
              <a:buNone/>
            </a:pPr>
            <a:endParaRPr lang="en-US" dirty="0"/>
          </a:p>
        </p:txBody>
      </p:sp>
      <p:pic>
        <p:nvPicPr>
          <p:cNvPr id="8" name="Picture 7"/>
          <p:cNvPicPr>
            <a:picLocks noChangeAspect="1"/>
          </p:cNvPicPr>
          <p:nvPr/>
        </p:nvPicPr>
        <p:blipFill>
          <a:blip r:embed="rId3"/>
          <a:stretch>
            <a:fillRect/>
          </a:stretch>
        </p:blipFill>
        <p:spPr>
          <a:xfrm>
            <a:off x="1827212" y="2971800"/>
            <a:ext cx="3285862" cy="2667000"/>
          </a:xfrm>
          <a:prstGeom prst="rect">
            <a:avLst/>
          </a:prstGeom>
        </p:spPr>
      </p:pic>
      <p:pic>
        <p:nvPicPr>
          <p:cNvPr id="9" name="Picture 8"/>
          <p:cNvPicPr>
            <a:picLocks noChangeAspect="1"/>
          </p:cNvPicPr>
          <p:nvPr/>
        </p:nvPicPr>
        <p:blipFill>
          <a:blip r:embed="rId4"/>
          <a:stretch>
            <a:fillRect/>
          </a:stretch>
        </p:blipFill>
        <p:spPr>
          <a:xfrm>
            <a:off x="6856412" y="2819400"/>
            <a:ext cx="3486150" cy="3495675"/>
          </a:xfrm>
          <a:prstGeom prst="rect">
            <a:avLst/>
          </a:prstGeom>
        </p:spPr>
      </p:pic>
    </p:spTree>
    <p:extLst>
      <p:ext uri="{BB962C8B-B14F-4D97-AF65-F5344CB8AC3E}">
        <p14:creationId xmlns:p14="http://schemas.microsoft.com/office/powerpoint/2010/main" val="215789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p:sp>
        <p:nvSpPr>
          <p:cNvPr id="4" name="Content Placeholder 3"/>
          <p:cNvSpPr>
            <a:spLocks noGrp="1"/>
          </p:cNvSpPr>
          <p:nvPr>
            <p:ph idx="1"/>
          </p:nvPr>
        </p:nvSpPr>
        <p:spPr>
          <a:xfrm>
            <a:off x="1522414" y="1905000"/>
            <a:ext cx="5791198" cy="4267200"/>
          </a:xfrm>
        </p:spPr>
        <p:txBody>
          <a:bodyPr>
            <a:normAutofit/>
          </a:bodyPr>
          <a:lstStyle/>
          <a:p>
            <a:r>
              <a:rPr lang="en-US" sz="2000" dirty="0"/>
              <a:t>Followed by the convolutional layer is usually a pooling layer</a:t>
            </a:r>
          </a:p>
          <a:p>
            <a:pPr lvl="1">
              <a:tabLst>
                <a:tab pos="6632575" algn="l"/>
              </a:tabLst>
            </a:pPr>
            <a:endParaRPr lang="en-US" dirty="0"/>
          </a:p>
          <a:p>
            <a:pPr lvl="1">
              <a:tabLst>
                <a:tab pos="6632575" algn="l"/>
              </a:tabLst>
            </a:pPr>
            <a:r>
              <a:rPr lang="en-US" dirty="0"/>
              <a:t>The purpose of pooling is to reduce the size of the output (less parameters)</a:t>
            </a:r>
            <a:r>
              <a:rPr lang="en-US" dirty="0">
                <a:sym typeface="Wingdings" panose="05000000000000000000" pitchFamily="2" charset="2"/>
              </a:rPr>
              <a:t> reduce overfitting </a:t>
            </a:r>
          </a:p>
          <a:p>
            <a:pPr lvl="1">
              <a:tabLst>
                <a:tab pos="6632575" algn="l"/>
              </a:tabLst>
            </a:pPr>
            <a:endParaRPr lang="en-US" dirty="0">
              <a:sym typeface="Wingdings" panose="05000000000000000000" pitchFamily="2" charset="2"/>
            </a:endParaRPr>
          </a:p>
          <a:p>
            <a:pPr lvl="1">
              <a:tabLst>
                <a:tab pos="6632575" algn="l"/>
              </a:tabLst>
            </a:pPr>
            <a:r>
              <a:rPr lang="en-US" dirty="0">
                <a:sym typeface="Wingdings" panose="05000000000000000000" pitchFamily="2" charset="2"/>
              </a:rPr>
              <a:t>The pooling works independently on every Map. Thus there will be as many pooling maps as there are convolutional maps.</a:t>
            </a:r>
          </a:p>
          <a:p>
            <a:pPr lvl="1">
              <a:tabLst>
                <a:tab pos="6632575" algn="l"/>
              </a:tabLst>
            </a:pPr>
            <a:endParaRPr lang="en-US" sz="2000" dirty="0">
              <a:sym typeface="Wingdings" panose="05000000000000000000" pitchFamily="2" charset="2"/>
            </a:endParaRPr>
          </a:p>
          <a:p>
            <a:pPr lvl="1">
              <a:tabLst>
                <a:tab pos="6632575" algn="l"/>
              </a:tabLst>
            </a:pPr>
            <a:r>
              <a:rPr lang="en-US" dirty="0">
                <a:sym typeface="Wingdings" panose="05000000000000000000" pitchFamily="2" charset="2"/>
              </a:rPr>
              <a:t>Pooling is also called </a:t>
            </a:r>
            <a:r>
              <a:rPr lang="en-US" dirty="0" err="1">
                <a:sym typeface="Wingdings" panose="05000000000000000000" pitchFamily="2" charset="2"/>
              </a:rPr>
              <a:t>downsampling</a:t>
            </a:r>
            <a:endParaRPr lang="en-US" sz="2000" dirty="0"/>
          </a:p>
          <a:p>
            <a:endParaRPr lang="en-US" dirty="0"/>
          </a:p>
        </p:txBody>
      </p:sp>
      <p:sp>
        <p:nvSpPr>
          <p:cNvPr id="9" name="TextBox 8"/>
          <p:cNvSpPr txBox="1"/>
          <p:nvPr/>
        </p:nvSpPr>
        <p:spPr>
          <a:xfrm>
            <a:off x="7999412" y="6600893"/>
            <a:ext cx="3898824" cy="246221"/>
          </a:xfrm>
          <a:prstGeom prst="rect">
            <a:avLst/>
          </a:prstGeom>
          <a:noFill/>
        </p:spPr>
        <p:txBody>
          <a:bodyPr wrap="none" rtlCol="0">
            <a:spAutoFit/>
          </a:bodyPr>
          <a:lstStyle/>
          <a:p>
            <a:r>
              <a:rPr lang="en-US" sz="1000" dirty="0">
                <a:solidFill>
                  <a:schemeClr val="bg1"/>
                </a:solidFill>
              </a:rPr>
              <a:t>Image from http://cs231n.github.io/convolutional-networks/</a:t>
            </a:r>
          </a:p>
        </p:txBody>
      </p:sp>
      <p:pic>
        <p:nvPicPr>
          <p:cNvPr id="2050" name="Picture 2" descr="http://cs231n.github.io/assets/cnn/pool.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011" y="2209800"/>
            <a:ext cx="4244677"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95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US" sz="2000" dirty="0"/>
                  <a:t>Pooling</a:t>
                </a:r>
              </a:p>
              <a:p>
                <a:pPr lvl="1"/>
                <a:endParaRPr lang="en-US" dirty="0">
                  <a:sym typeface="Wingdings" panose="05000000000000000000" pitchFamily="2" charset="2"/>
                </a:endParaRPr>
              </a:p>
              <a:p>
                <a:pPr lvl="1"/>
                <a:r>
                  <a:rPr lang="en-US" dirty="0">
                    <a:sym typeface="Wingdings" panose="05000000000000000000" pitchFamily="2" charset="2"/>
                  </a:rPr>
                  <a:t>Pooling is also applied using a receptive field. So each pooling unit connects to only a small part of the input. Thus a pooling is defined by:</a:t>
                </a:r>
              </a:p>
              <a:p>
                <a:pPr lvl="2"/>
                <a:r>
                  <a:rPr lang="en-US" dirty="0">
                    <a:sym typeface="Wingdings" panose="05000000000000000000" pitchFamily="2" charset="2"/>
                  </a:rPr>
                  <a:t>The pooling function</a:t>
                </a:r>
              </a:p>
              <a:p>
                <a:pPr lvl="2"/>
                <a:r>
                  <a:rPr lang="en-US" dirty="0">
                    <a:sym typeface="Wingdings" panose="05000000000000000000" pitchFamily="2" charset="2"/>
                  </a:rPr>
                  <a:t>Stride (S)</a:t>
                </a:r>
              </a:p>
              <a:p>
                <a:pPr lvl="2"/>
                <a:r>
                  <a:rPr lang="en-US" dirty="0">
                    <a:sym typeface="Wingdings" panose="05000000000000000000" pitchFamily="2" charset="2"/>
                  </a:rPr>
                  <a:t>Their spatial extent (F)</a:t>
                </a:r>
              </a:p>
              <a:p>
                <a:pPr lvl="2"/>
                <a:endParaRPr lang="en-US" dirty="0">
                  <a:sym typeface="Wingdings" panose="05000000000000000000" pitchFamily="2" charset="2"/>
                </a:endParaRPr>
              </a:p>
              <a:p>
                <a:pPr marL="548640" lvl="2" indent="0">
                  <a:buNone/>
                </a:pPr>
                <a:r>
                  <a:rPr lang="en-US" dirty="0">
                    <a:sym typeface="Wingdings" panose="05000000000000000000" pitchFamily="2" charset="2"/>
                  </a:rPr>
                  <a:t>The number of pooling units in each pooling slice will be:</a:t>
                </a:r>
              </a:p>
              <a:p>
                <a:pPr marL="548640" lvl="2" indent="0">
                  <a:buNone/>
                </a:pPr>
                <a:br>
                  <a:rPr lang="en-US" dirty="0">
                    <a:sym typeface="Wingdings" panose="05000000000000000000" pitchFamily="2" charset="2"/>
                  </a:rPr>
                </a:b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𝑛</m:t>
                          </m:r>
                        </m:e>
                        <m:sub>
                          <m:r>
                            <a:rPr lang="en-US" b="0" i="1" smtClean="0">
                              <a:latin typeface="Cambria Math" panose="02040503050406030204" pitchFamily="18" charset="0"/>
                              <a:sym typeface="Wingdings" panose="05000000000000000000" pitchFamily="2" charset="2"/>
                            </a:rPr>
                            <m:t>𝑜𝑢𝑡</m:t>
                          </m:r>
                        </m:sub>
                      </m:sSub>
                      <m:r>
                        <a:rPr lang="en-US" b="0" i="1" smtClean="0">
                          <a:latin typeface="Cambria Math" panose="02040503050406030204" pitchFamily="18" charset="0"/>
                          <a:sym typeface="Wingdings" panose="05000000000000000000" pitchFamily="2" charset="2"/>
                        </a:rPr>
                        <m:t>=</m:t>
                      </m:r>
                      <m:f>
                        <m:fPr>
                          <m:ctrlPr>
                            <a:rPr lang="en-US" b="0" i="1" smtClean="0">
                              <a:latin typeface="Cambria Math" panose="02040503050406030204" pitchFamily="18" charset="0"/>
                              <a:sym typeface="Wingdings" panose="05000000000000000000" pitchFamily="2" charset="2"/>
                            </a:rPr>
                          </m:ctrlPr>
                        </m:fPr>
                        <m:num>
                          <m:sSub>
                            <m:sSubPr>
                              <m:ctrlPr>
                                <a:rPr lang="en-US" b="0" i="1" smtClean="0">
                                  <a:latin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sym typeface="Wingdings" panose="05000000000000000000" pitchFamily="2" charset="2"/>
                                </a:rPr>
                                <m:t>𝑛</m:t>
                              </m:r>
                            </m:e>
                            <m:sub>
                              <m:r>
                                <a:rPr lang="en-US" b="0" i="1" smtClean="0">
                                  <a:latin typeface="Cambria Math" panose="02040503050406030204" pitchFamily="18" charset="0"/>
                                  <a:sym typeface="Wingdings" panose="05000000000000000000" pitchFamily="2" charset="2"/>
                                </a:rPr>
                                <m:t>𝑖𝑛</m:t>
                              </m:r>
                            </m:sub>
                          </m:sSub>
                          <m:r>
                            <a:rPr lang="en-US" b="0" i="1" smtClean="0">
                              <a:latin typeface="Cambria Math" panose="02040503050406030204" pitchFamily="18" charset="0"/>
                              <a:sym typeface="Wingdings" panose="05000000000000000000" pitchFamily="2" charset="2"/>
                            </a:rPr>
                            <m:t>−</m:t>
                          </m:r>
                          <m:r>
                            <a:rPr lang="en-US" b="0" i="1" smtClean="0">
                              <a:latin typeface="Cambria Math" panose="02040503050406030204" pitchFamily="18" charset="0"/>
                              <a:sym typeface="Wingdings" panose="05000000000000000000" pitchFamily="2" charset="2"/>
                            </a:rPr>
                            <m:t>𝐹</m:t>
                          </m:r>
                        </m:num>
                        <m:den>
                          <m:r>
                            <a:rPr lang="en-US" b="0" i="1" smtClean="0">
                              <a:latin typeface="Cambria Math" panose="02040503050406030204" pitchFamily="18" charset="0"/>
                              <a:sym typeface="Wingdings" panose="05000000000000000000" pitchFamily="2" charset="2"/>
                            </a:rPr>
                            <m:t>𝑆</m:t>
                          </m:r>
                        </m:den>
                      </m:f>
                      <m:r>
                        <a:rPr lang="en-US" b="0" i="1" smtClean="0">
                          <a:latin typeface="Cambria Math" panose="02040503050406030204" pitchFamily="18" charset="0"/>
                          <a:sym typeface="Wingdings" panose="05000000000000000000" pitchFamily="2" charset="2"/>
                        </a:rPr>
                        <m:t>+1</m:t>
                      </m:r>
                    </m:oMath>
                  </m:oMathPara>
                </a14:m>
                <a:endParaRPr lang="en-US" dirty="0">
                  <a:sym typeface="Wingdings" panose="05000000000000000000" pitchFamily="2" charset="2"/>
                </a:endParaRPr>
              </a:p>
              <a:p>
                <a:pPr marL="548640" lvl="2" indent="0">
                  <a:buNone/>
                </a:pPr>
                <a:endParaRPr lang="en-US" dirty="0">
                  <a:sym typeface="Wingdings" panose="05000000000000000000" pitchFamily="2" charset="2"/>
                </a:endParaRPr>
              </a:p>
              <a:p>
                <a:pPr lvl="1"/>
                <a:endParaRPr lang="en-US" dirty="0">
                  <a:sym typeface="Wingdings" panose="05000000000000000000" pitchFamily="2" charset="2"/>
                </a:endParaRPr>
              </a:p>
              <a:p>
                <a:pPr marL="0" indent="0">
                  <a:buNone/>
                </a:pPr>
                <a:endParaRPr lang="en-US" sz="2000" dirty="0"/>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333" t="-1571"/>
                </a:stretch>
              </a:blipFill>
            </p:spPr>
            <p:txBody>
              <a:bodyPr/>
              <a:lstStyle/>
              <a:p>
                <a:r>
                  <a:rPr lang="ro-RO">
                    <a:noFill/>
                  </a:rPr>
                  <a:t> </a:t>
                </a:r>
              </a:p>
            </p:txBody>
          </p:sp>
        </mc:Fallback>
      </mc:AlternateContent>
    </p:spTree>
    <p:extLst>
      <p:ext uri="{BB962C8B-B14F-4D97-AF65-F5344CB8AC3E}">
        <p14:creationId xmlns:p14="http://schemas.microsoft.com/office/powerpoint/2010/main" val="20176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p:sp>
        <p:nvSpPr>
          <p:cNvPr id="4" name="Content Placeholder 3"/>
          <p:cNvSpPr>
            <a:spLocks noGrp="1"/>
          </p:cNvSpPr>
          <p:nvPr>
            <p:ph idx="1"/>
          </p:nvPr>
        </p:nvSpPr>
        <p:spPr/>
        <p:txBody>
          <a:bodyPr>
            <a:normAutofit/>
          </a:bodyPr>
          <a:lstStyle/>
          <a:p>
            <a:r>
              <a:rPr lang="en-US" sz="2000" dirty="0"/>
              <a:t>Pooling</a:t>
            </a:r>
            <a:endParaRPr lang="en-US" dirty="0">
              <a:sym typeface="Wingdings" panose="05000000000000000000" pitchFamily="2" charset="2"/>
            </a:endParaRPr>
          </a:p>
          <a:p>
            <a:pPr lvl="1"/>
            <a:r>
              <a:rPr lang="en-US" dirty="0">
                <a:sym typeface="Wingdings" panose="05000000000000000000" pitchFamily="2" charset="2"/>
              </a:rPr>
              <a:t>Although there are many pooling functions (L2 pooling, Average Pooling) the most used one is max-pooling.</a:t>
            </a:r>
          </a:p>
          <a:p>
            <a:pPr lvl="1"/>
            <a:r>
              <a:rPr lang="en-US" dirty="0">
                <a:sym typeface="Wingdings" panose="05000000000000000000" pitchFamily="2" charset="2"/>
              </a:rPr>
              <a:t>In practice there are two variations of max pooling used:</a:t>
            </a:r>
          </a:p>
          <a:p>
            <a:pPr lvl="2"/>
            <a:r>
              <a:rPr lang="en-US" dirty="0">
                <a:sym typeface="Wingdings" panose="05000000000000000000" pitchFamily="2" charset="2"/>
              </a:rPr>
              <a:t>F=2 and S=2</a:t>
            </a:r>
          </a:p>
          <a:p>
            <a:pPr lvl="2"/>
            <a:r>
              <a:rPr lang="en-US" dirty="0">
                <a:sym typeface="Wingdings" panose="05000000000000000000" pitchFamily="2" charset="2"/>
              </a:rPr>
              <a:t>F=3 and S=2, also called overlapping pooling</a:t>
            </a:r>
          </a:p>
          <a:p>
            <a:pPr marL="548640" lvl="2" indent="0">
              <a:buNone/>
            </a:pPr>
            <a:endParaRPr lang="en-US" dirty="0">
              <a:sym typeface="Wingdings" panose="05000000000000000000" pitchFamily="2" charset="2"/>
            </a:endParaRPr>
          </a:p>
          <a:p>
            <a:pPr lvl="1"/>
            <a:endParaRPr lang="en-US" dirty="0">
              <a:sym typeface="Wingdings" panose="05000000000000000000" pitchFamily="2" charset="2"/>
            </a:endParaRPr>
          </a:p>
          <a:p>
            <a:pPr marL="0" indent="0">
              <a:buNone/>
            </a:pPr>
            <a:endParaRPr lang="en-US" sz="2000" dirty="0"/>
          </a:p>
          <a:p>
            <a:endParaRPr lang="en-US" dirty="0"/>
          </a:p>
        </p:txBody>
      </p:sp>
      <p:sp>
        <p:nvSpPr>
          <p:cNvPr id="9" name="TextBox 8"/>
          <p:cNvSpPr txBox="1"/>
          <p:nvPr/>
        </p:nvSpPr>
        <p:spPr>
          <a:xfrm>
            <a:off x="7999412" y="6600893"/>
            <a:ext cx="3898824" cy="246221"/>
          </a:xfrm>
          <a:prstGeom prst="rect">
            <a:avLst/>
          </a:prstGeom>
          <a:noFill/>
        </p:spPr>
        <p:txBody>
          <a:bodyPr wrap="none" rtlCol="0">
            <a:spAutoFit/>
          </a:bodyPr>
          <a:lstStyle/>
          <a:p>
            <a:r>
              <a:rPr lang="en-US" sz="1000" dirty="0">
                <a:solidFill>
                  <a:schemeClr val="bg1"/>
                </a:solidFill>
              </a:rPr>
              <a:t>Image from http://cs231n.github.io/convolutional-networks/</a:t>
            </a:r>
          </a:p>
        </p:txBody>
      </p:sp>
      <p:pic>
        <p:nvPicPr>
          <p:cNvPr id="3074" name="Picture 2" descr="http://cs231n.github.io/assets/cnn/maxpool.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412" y="3900647"/>
            <a:ext cx="5316311" cy="2485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92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Correlation and Convolution</a:t>
            </a:r>
          </a:p>
        </p:txBody>
      </p:sp>
      <p:sp>
        <p:nvSpPr>
          <p:cNvPr id="2" name="Text Placeholder 1"/>
          <p:cNvSpPr>
            <a:spLocks noGrp="1"/>
          </p:cNvSpPr>
          <p:nvPr>
            <p:ph type="body" idx="1"/>
          </p:nvPr>
        </p:nvSpPr>
        <p:spPr/>
        <p:txBody>
          <a:bodyPr/>
          <a:lstStyle/>
          <a:p>
            <a:endParaRPr lang="en-US"/>
          </a:p>
        </p:txBody>
      </p:sp>
    </p:spTree>
    <p:extLst>
      <p:ext uri="{BB962C8B-B14F-4D97-AF65-F5344CB8AC3E}">
        <p14:creationId xmlns:p14="http://schemas.microsoft.com/office/powerpoint/2010/main" val="125688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63"/>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a:t>Convolutional Neural Network: architecture</a:t>
            </a:r>
            <a:endParaRPr/>
          </a:p>
        </p:txBody>
      </p:sp>
      <p:sp>
        <p:nvSpPr>
          <p:cNvPr id="1820" name="Google Shape;1820;p63"/>
          <p:cNvSpPr txBox="1">
            <a:spLocks noGrp="1"/>
          </p:cNvSpPr>
          <p:nvPr>
            <p:ph type="body" idx="1"/>
          </p:nvPr>
        </p:nvSpPr>
        <p:spPr>
          <a:xfrm>
            <a:off x="1522414" y="1905000"/>
            <a:ext cx="9144000" cy="4267200"/>
          </a:xfrm>
          <a:prstGeom prst="rect">
            <a:avLst/>
          </a:prstGeom>
          <a:noFill/>
          <a:ln>
            <a:noFill/>
          </a:ln>
        </p:spPr>
        <p:txBody>
          <a:bodyPr spcFirstLastPara="1" wrap="square" lIns="91425" tIns="45700" rIns="91425" bIns="45700" anchor="t" anchorCtr="0">
            <a:noAutofit/>
          </a:bodyPr>
          <a:lstStyle/>
          <a:p>
            <a:pPr marL="274320" lvl="0" indent="-274320" algn="l" rtl="0">
              <a:lnSpc>
                <a:spcPct val="90000"/>
              </a:lnSpc>
              <a:spcBef>
                <a:spcPts val="0"/>
              </a:spcBef>
              <a:spcAft>
                <a:spcPts val="0"/>
              </a:spcAft>
              <a:buSzPts val="1600"/>
              <a:buChar char="►"/>
            </a:pPr>
            <a:r>
              <a:rPr lang="en-US" sz="2000"/>
              <a:t>Pooling</a:t>
            </a:r>
            <a:endParaRPr/>
          </a:p>
          <a:p>
            <a:pPr marL="548640" lvl="1" indent="-274320" algn="l" rtl="0">
              <a:lnSpc>
                <a:spcPct val="90000"/>
              </a:lnSpc>
              <a:spcBef>
                <a:spcPts val="600"/>
              </a:spcBef>
              <a:spcAft>
                <a:spcPts val="0"/>
              </a:spcAft>
              <a:buSzPts val="2000"/>
              <a:buChar char="►"/>
            </a:pPr>
            <a:r>
              <a:rPr lang="en-US"/>
              <a:t>Although there are many pooling functions (L2 pooling, Average Pooling) the most used one is max-pooling.</a:t>
            </a:r>
            <a:endParaRPr/>
          </a:p>
          <a:p>
            <a:pPr marL="548640" lvl="1" indent="-274320" algn="l" rtl="0">
              <a:lnSpc>
                <a:spcPct val="90000"/>
              </a:lnSpc>
              <a:spcBef>
                <a:spcPts val="600"/>
              </a:spcBef>
              <a:spcAft>
                <a:spcPts val="0"/>
              </a:spcAft>
              <a:buSzPts val="2000"/>
              <a:buChar char="►"/>
            </a:pPr>
            <a:r>
              <a:rPr lang="en-US"/>
              <a:t>In practice there are two variations of max pooling used:</a:t>
            </a:r>
            <a:endParaRPr/>
          </a:p>
          <a:p>
            <a:pPr marL="777240" lvl="2" indent="-228600" algn="l" rtl="0">
              <a:lnSpc>
                <a:spcPct val="90000"/>
              </a:lnSpc>
              <a:spcBef>
                <a:spcPts val="600"/>
              </a:spcBef>
              <a:spcAft>
                <a:spcPts val="0"/>
              </a:spcAft>
              <a:buSzPts val="1440"/>
              <a:buChar char="►"/>
            </a:pPr>
            <a:r>
              <a:rPr lang="en-US"/>
              <a:t>F=2 and S=2</a:t>
            </a:r>
            <a:endParaRPr/>
          </a:p>
          <a:p>
            <a:pPr marL="777240" lvl="2" indent="-228600" algn="l" rtl="0">
              <a:lnSpc>
                <a:spcPct val="90000"/>
              </a:lnSpc>
              <a:spcBef>
                <a:spcPts val="600"/>
              </a:spcBef>
              <a:spcAft>
                <a:spcPts val="0"/>
              </a:spcAft>
              <a:buSzPts val="1440"/>
              <a:buChar char="►"/>
            </a:pPr>
            <a:r>
              <a:rPr lang="en-US"/>
              <a:t>F=3 and S=2, also called overlapping pooling</a:t>
            </a:r>
            <a:endParaRPr/>
          </a:p>
          <a:p>
            <a:pPr marL="548640" lvl="2" indent="0" algn="l" rtl="0">
              <a:lnSpc>
                <a:spcPct val="90000"/>
              </a:lnSpc>
              <a:spcBef>
                <a:spcPts val="600"/>
              </a:spcBef>
              <a:spcAft>
                <a:spcPts val="0"/>
              </a:spcAft>
              <a:buSzPts val="1440"/>
              <a:buNone/>
            </a:pPr>
            <a:endParaRPr/>
          </a:p>
          <a:p>
            <a:pPr marL="548640" lvl="1" indent="-147320" algn="l" rtl="0">
              <a:lnSpc>
                <a:spcPct val="90000"/>
              </a:lnSpc>
              <a:spcBef>
                <a:spcPts val="600"/>
              </a:spcBef>
              <a:spcAft>
                <a:spcPts val="0"/>
              </a:spcAft>
              <a:buSzPts val="2000"/>
              <a:buNone/>
            </a:pPr>
            <a:endParaRPr/>
          </a:p>
          <a:p>
            <a:pPr marL="0" lvl="0" indent="0" algn="l" rtl="0">
              <a:lnSpc>
                <a:spcPct val="90000"/>
              </a:lnSpc>
              <a:spcBef>
                <a:spcPts val="1800"/>
              </a:spcBef>
              <a:spcAft>
                <a:spcPts val="0"/>
              </a:spcAft>
              <a:buSzPts val="1600"/>
              <a:buNone/>
            </a:pPr>
            <a:endParaRPr sz="2000"/>
          </a:p>
          <a:p>
            <a:pPr marL="274320" lvl="0" indent="-152400" algn="l" rtl="0">
              <a:lnSpc>
                <a:spcPct val="90000"/>
              </a:lnSpc>
              <a:spcBef>
                <a:spcPts val="1800"/>
              </a:spcBef>
              <a:spcAft>
                <a:spcPts val="0"/>
              </a:spcAft>
              <a:buSzPts val="1920"/>
              <a:buNone/>
            </a:pPr>
            <a:endParaRPr/>
          </a:p>
        </p:txBody>
      </p:sp>
      <p:sp>
        <p:nvSpPr>
          <p:cNvPr id="1821" name="Google Shape;1821;p63"/>
          <p:cNvSpPr txBox="1"/>
          <p:nvPr/>
        </p:nvSpPr>
        <p:spPr>
          <a:xfrm>
            <a:off x="7981483" y="6460251"/>
            <a:ext cx="3898824"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lt1"/>
                </a:solidFill>
                <a:latin typeface="Century Gothic"/>
                <a:ea typeface="Century Gothic"/>
                <a:cs typeface="Century Gothic"/>
                <a:sym typeface="Century Gothic"/>
              </a:rPr>
              <a:t>Image source: </a:t>
            </a:r>
            <a:r>
              <a:rPr lang="en-US" sz="1000" dirty="0">
                <a:solidFill>
                  <a:schemeClr val="lt1"/>
                </a:solidFill>
                <a:latin typeface="Century Gothic"/>
                <a:ea typeface="Century Gothic"/>
                <a:cs typeface="Century Gothic"/>
                <a:sym typeface="Century Gothic"/>
                <a:hlinkClick r:id="rId3"/>
              </a:rPr>
              <a:t>https://indoml.com/2018/03/07/student-notes-convolutional-neural-networks-cnn-introduction/</a:t>
            </a:r>
            <a:endParaRPr lang="en-US" sz="1000"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endParaRPr dirty="0"/>
          </a:p>
        </p:txBody>
      </p:sp>
      <p:pic>
        <p:nvPicPr>
          <p:cNvPr id="22530" name="Picture 2" descr="Pooling Layer">
            <a:extLst>
              <a:ext uri="{FF2B5EF4-FFF2-40B4-BE49-F238E27FC236}">
                <a16:creationId xmlns:a16="http://schemas.microsoft.com/office/drawing/2014/main" id="{136BB6D6-6C50-6E63-A89D-E31C2B7F0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2" y="4038600"/>
            <a:ext cx="8229600" cy="228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63"/>
          <p:cNvSpPr txBox="1">
            <a:spLocks noGrp="1"/>
          </p:cNvSpPr>
          <p:nvPr>
            <p:ph type="title"/>
          </p:nvPr>
        </p:nvSpPr>
        <p:spPr>
          <a:xfrm>
            <a:off x="1522414" y="274638"/>
            <a:ext cx="9143998" cy="1020762"/>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200"/>
              <a:buFont typeface="Century Gothic"/>
              <a:buNone/>
            </a:pPr>
            <a:r>
              <a:rPr lang="en-US"/>
              <a:t>Convolutional Neural Network: architecture</a:t>
            </a:r>
            <a:endParaRPr/>
          </a:p>
        </p:txBody>
      </p:sp>
      <p:sp>
        <p:nvSpPr>
          <p:cNvPr id="1820" name="Google Shape;1820;p63"/>
          <p:cNvSpPr txBox="1">
            <a:spLocks noGrp="1"/>
          </p:cNvSpPr>
          <p:nvPr>
            <p:ph type="body" idx="1"/>
          </p:nvPr>
        </p:nvSpPr>
        <p:spPr>
          <a:xfrm>
            <a:off x="1522414" y="1905000"/>
            <a:ext cx="9144000" cy="4267200"/>
          </a:xfrm>
          <a:prstGeom prst="rect">
            <a:avLst/>
          </a:prstGeom>
          <a:noFill/>
          <a:ln>
            <a:noFill/>
          </a:ln>
        </p:spPr>
        <p:txBody>
          <a:bodyPr spcFirstLastPara="1" wrap="square" lIns="91425" tIns="45700" rIns="91425" bIns="45700" anchor="t" anchorCtr="0">
            <a:noAutofit/>
          </a:bodyPr>
          <a:lstStyle/>
          <a:p>
            <a:pPr marL="274320" lvl="0" indent="-274320" algn="l" rtl="0">
              <a:lnSpc>
                <a:spcPct val="90000"/>
              </a:lnSpc>
              <a:spcBef>
                <a:spcPts val="0"/>
              </a:spcBef>
              <a:spcAft>
                <a:spcPts val="0"/>
              </a:spcAft>
              <a:buSzPts val="1600"/>
              <a:buChar char="►"/>
            </a:pPr>
            <a:r>
              <a:rPr lang="en-US" sz="2000" dirty="0"/>
              <a:t>Pooling</a:t>
            </a:r>
            <a:endParaRPr dirty="0"/>
          </a:p>
          <a:p>
            <a:pPr marL="548640" lvl="1" indent="-274320" algn="l" rtl="0">
              <a:lnSpc>
                <a:spcPct val="90000"/>
              </a:lnSpc>
              <a:spcBef>
                <a:spcPts val="600"/>
              </a:spcBef>
              <a:spcAft>
                <a:spcPts val="0"/>
              </a:spcAft>
              <a:buSzPts val="2000"/>
              <a:buChar char="►"/>
            </a:pPr>
            <a:r>
              <a:rPr lang="en-US" dirty="0"/>
              <a:t>After the pooling layer, the number of channels remains unchanged, but the width and height will be changed.</a:t>
            </a:r>
            <a:endParaRPr dirty="0"/>
          </a:p>
          <a:p>
            <a:pPr marL="548640" lvl="1" indent="-147320" algn="l" rtl="0">
              <a:lnSpc>
                <a:spcPct val="90000"/>
              </a:lnSpc>
              <a:spcBef>
                <a:spcPts val="600"/>
              </a:spcBef>
              <a:spcAft>
                <a:spcPts val="0"/>
              </a:spcAft>
              <a:buSzPts val="2000"/>
              <a:buNone/>
            </a:pPr>
            <a:endParaRPr dirty="0"/>
          </a:p>
          <a:p>
            <a:pPr marL="0" lvl="0" indent="0" algn="l" rtl="0">
              <a:lnSpc>
                <a:spcPct val="90000"/>
              </a:lnSpc>
              <a:spcBef>
                <a:spcPts val="1800"/>
              </a:spcBef>
              <a:spcAft>
                <a:spcPts val="0"/>
              </a:spcAft>
              <a:buSzPts val="1600"/>
              <a:buNone/>
            </a:pPr>
            <a:endParaRPr sz="2000" dirty="0"/>
          </a:p>
          <a:p>
            <a:pPr marL="274320" lvl="0" indent="-152400" algn="l" rtl="0">
              <a:lnSpc>
                <a:spcPct val="90000"/>
              </a:lnSpc>
              <a:spcBef>
                <a:spcPts val="1800"/>
              </a:spcBef>
              <a:spcAft>
                <a:spcPts val="0"/>
              </a:spcAft>
              <a:buSzPts val="1920"/>
              <a:buNone/>
            </a:pPr>
            <a:endParaRPr dirty="0"/>
          </a:p>
        </p:txBody>
      </p:sp>
      <p:sp>
        <p:nvSpPr>
          <p:cNvPr id="1821" name="Google Shape;1821;p63"/>
          <p:cNvSpPr txBox="1"/>
          <p:nvPr/>
        </p:nvSpPr>
        <p:spPr>
          <a:xfrm>
            <a:off x="7981483" y="6460251"/>
            <a:ext cx="3898824" cy="2462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chemeClr val="lt1"/>
                </a:solidFill>
                <a:latin typeface="Century Gothic"/>
                <a:ea typeface="Century Gothic"/>
                <a:cs typeface="Century Gothic"/>
                <a:sym typeface="Century Gothic"/>
              </a:rPr>
              <a:t>Image source: </a:t>
            </a:r>
            <a:r>
              <a:rPr lang="en-US" sz="1000" dirty="0">
                <a:solidFill>
                  <a:schemeClr val="lt1"/>
                </a:solidFill>
                <a:latin typeface="Century Gothic"/>
                <a:ea typeface="Century Gothic"/>
                <a:cs typeface="Century Gothic"/>
                <a:sym typeface="Century Gothic"/>
                <a:hlinkClick r:id="rId3"/>
              </a:rPr>
              <a:t>https://indoml.com/2018/03/07/student-notes-convolutional-neural-networks-cnn-introduction/</a:t>
            </a:r>
            <a:endParaRPr lang="en-US" sz="1000" dirty="0">
              <a:solidFill>
                <a:schemeClr val="lt1"/>
              </a:solidFill>
              <a:latin typeface="Century Gothic"/>
              <a:ea typeface="Century Gothic"/>
              <a:cs typeface="Century Gothic"/>
              <a:sym typeface="Century Gothic"/>
            </a:endParaRPr>
          </a:p>
          <a:p>
            <a:pPr marL="0" marR="0" lvl="0" indent="0" algn="l" rtl="0">
              <a:spcBef>
                <a:spcPts val="0"/>
              </a:spcBef>
              <a:spcAft>
                <a:spcPts val="0"/>
              </a:spcAft>
              <a:buNone/>
            </a:pPr>
            <a:endParaRPr dirty="0"/>
          </a:p>
        </p:txBody>
      </p:sp>
      <p:pic>
        <p:nvPicPr>
          <p:cNvPr id="26626" name="Picture 2" descr="Pooling on Volume">
            <a:extLst>
              <a:ext uri="{FF2B5EF4-FFF2-40B4-BE49-F238E27FC236}">
                <a16:creationId xmlns:a16="http://schemas.microsoft.com/office/drawing/2014/main" id="{8219C608-298B-3C05-545A-3B0B87B55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6180" y="3074272"/>
            <a:ext cx="5600700" cy="363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97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p:sp>
        <p:nvSpPr>
          <p:cNvPr id="4" name="Content Placeholder 3"/>
          <p:cNvSpPr>
            <a:spLocks noGrp="1"/>
          </p:cNvSpPr>
          <p:nvPr>
            <p:ph idx="1"/>
          </p:nvPr>
        </p:nvSpPr>
        <p:spPr/>
        <p:txBody>
          <a:bodyPr>
            <a:normAutofit/>
          </a:bodyPr>
          <a:lstStyle/>
          <a:p>
            <a:r>
              <a:rPr lang="en-US" dirty="0"/>
              <a:t>The fully connected layer are usually used last and their purpose is to exploit the features created by the convolutional + pooling layers before</a:t>
            </a:r>
          </a:p>
          <a:p>
            <a:endParaRPr lang="en-US" dirty="0"/>
          </a:p>
          <a:p>
            <a:r>
              <a:rPr lang="en-US" dirty="0"/>
              <a:t>The fully connected layers are standard layers of neurons that usually use RELU as activation function</a:t>
            </a:r>
          </a:p>
        </p:txBody>
      </p:sp>
    </p:spTree>
    <p:extLst>
      <p:ext uri="{BB962C8B-B14F-4D97-AF65-F5344CB8AC3E}">
        <p14:creationId xmlns:p14="http://schemas.microsoft.com/office/powerpoint/2010/main" val="265189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p:sp>
        <p:nvSpPr>
          <p:cNvPr id="4" name="Content Placeholder 3"/>
          <p:cNvSpPr>
            <a:spLocks noGrp="1"/>
          </p:cNvSpPr>
          <p:nvPr>
            <p:ph idx="1"/>
          </p:nvPr>
        </p:nvSpPr>
        <p:spPr/>
        <p:txBody>
          <a:bodyPr>
            <a:normAutofit fontScale="92500" lnSpcReduction="20000"/>
          </a:bodyPr>
          <a:lstStyle/>
          <a:p>
            <a:r>
              <a:rPr lang="en-US" dirty="0"/>
              <a:t>Common architectures:</a:t>
            </a:r>
          </a:p>
          <a:p>
            <a:pPr marL="0" indent="0">
              <a:buNone/>
            </a:pPr>
            <a:r>
              <a:rPr lang="en-US" sz="2000" dirty="0"/>
              <a:t>   The most common convolutional neural networks connect the input to a stack of convolutional layers with </a:t>
            </a:r>
            <a:r>
              <a:rPr lang="en-US" sz="2000" dirty="0" err="1"/>
              <a:t>relu</a:t>
            </a:r>
            <a:r>
              <a:rPr lang="en-US" sz="2000" dirty="0"/>
              <a:t> activations followed by </a:t>
            </a:r>
            <a:r>
              <a:rPr lang="en-US" sz="2000" dirty="0" err="1"/>
              <a:t>maxpooling</a:t>
            </a:r>
            <a:r>
              <a:rPr lang="en-US" sz="2000" dirty="0"/>
              <a:t>. </a:t>
            </a:r>
          </a:p>
          <a:p>
            <a:pPr marL="0" indent="0">
              <a:buNone/>
            </a:pPr>
            <a:r>
              <a:rPr lang="en-US" sz="2000" dirty="0"/>
              <a:t>After the input has been sufficiently reduced, the classification part is carried by the fully connected layers.</a:t>
            </a:r>
          </a:p>
          <a:p>
            <a:pPr marL="0" indent="0">
              <a:buNone/>
            </a:pPr>
            <a:r>
              <a:rPr lang="en-US" sz="2000" dirty="0"/>
              <a:t>To denote architectures, the following notation will be used:</a:t>
            </a:r>
          </a:p>
          <a:p>
            <a:pPr>
              <a:buFont typeface="Arial" panose="020B0604020202020204" pitchFamily="34" charset="0"/>
              <a:buChar char="•"/>
            </a:pPr>
            <a:r>
              <a:rPr lang="en-US" sz="2000" dirty="0"/>
              <a:t>Conv = convolutional layer</a:t>
            </a:r>
          </a:p>
          <a:p>
            <a:pPr>
              <a:buFont typeface="Arial" panose="020B0604020202020204" pitchFamily="34" charset="0"/>
              <a:buChar char="•"/>
            </a:pPr>
            <a:r>
              <a:rPr lang="en-US" sz="2000" dirty="0" err="1"/>
              <a:t>Relu</a:t>
            </a:r>
            <a:r>
              <a:rPr lang="en-US" sz="2000" dirty="0"/>
              <a:t> = </a:t>
            </a:r>
            <a:r>
              <a:rPr lang="en-US" sz="2000" dirty="0" err="1"/>
              <a:t>relu</a:t>
            </a:r>
            <a:r>
              <a:rPr lang="en-US" sz="2000" dirty="0"/>
              <a:t> activation</a:t>
            </a:r>
          </a:p>
          <a:p>
            <a:pPr>
              <a:buFont typeface="Arial" panose="020B0604020202020204" pitchFamily="34" charset="0"/>
              <a:buChar char="•"/>
            </a:pPr>
            <a:r>
              <a:rPr lang="en-US" sz="2000" dirty="0"/>
              <a:t>FC = Fully connected</a:t>
            </a:r>
          </a:p>
          <a:p>
            <a:pPr>
              <a:buFont typeface="Arial" panose="020B0604020202020204" pitchFamily="34" charset="0"/>
              <a:buChar char="•"/>
            </a:pPr>
            <a:r>
              <a:rPr lang="en-US" sz="2000" dirty="0"/>
              <a:t>Pool = pooling (usually max-pooling)</a:t>
            </a:r>
          </a:p>
          <a:p>
            <a:pPr>
              <a:buFont typeface="Arial" panose="020B0604020202020204" pitchFamily="34" charset="0"/>
              <a:buChar char="•"/>
            </a:pPr>
            <a:r>
              <a:rPr lang="en-US" sz="2000" dirty="0"/>
              <a:t>Input = input image</a:t>
            </a:r>
          </a:p>
        </p:txBody>
      </p:sp>
    </p:spTree>
    <p:extLst>
      <p:ext uri="{BB962C8B-B14F-4D97-AF65-F5344CB8AC3E}">
        <p14:creationId xmlns:p14="http://schemas.microsoft.com/office/powerpoint/2010/main" val="23528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US" dirty="0"/>
                  <a:t>Common architectures:</a:t>
                </a:r>
              </a:p>
              <a:p>
                <a:pPr marL="0" indent="0">
                  <a:buNone/>
                </a:pPr>
                <a:r>
                  <a:rPr lang="en-US" sz="2000" dirty="0"/>
                  <a:t>So a general architecture could be defined by:</a:t>
                </a:r>
              </a:p>
              <a:p>
                <a:pPr marL="0" indent="0">
                  <a:buNone/>
                </a:pPr>
                <a:r>
                  <a:rPr lang="en-US" sz="2000" dirty="0"/>
                  <a:t>Input</a:t>
                </a:r>
                <a:r>
                  <a:rPr lang="en-US" sz="2000" dirty="0">
                    <a:sym typeface="Wingdings" panose="05000000000000000000" pitchFamily="2" charset="2"/>
                  </a:rPr>
                  <a:t>[[Conv -&gt; </a:t>
                </a:r>
                <a:r>
                  <a:rPr lang="en-US" sz="2000" dirty="0" err="1">
                    <a:sym typeface="Wingdings" panose="05000000000000000000" pitchFamily="2" charset="2"/>
                  </a:rPr>
                  <a:t>Relu</a:t>
                </a:r>
                <a:r>
                  <a:rPr lang="en-US" sz="2000" dirty="0">
                    <a:sym typeface="Wingdings" panose="05000000000000000000" pitchFamily="2" charset="2"/>
                  </a:rPr>
                  <a:t>]*N  Pool]*M  [FC  </a:t>
                </a:r>
                <a:r>
                  <a:rPr lang="en-US" sz="2000" dirty="0" err="1">
                    <a:sym typeface="Wingdings" panose="05000000000000000000" pitchFamily="2" charset="2"/>
                  </a:rPr>
                  <a:t>Relu</a:t>
                </a:r>
                <a:r>
                  <a:rPr lang="en-US" sz="2000" dirty="0">
                    <a:sym typeface="Wingdings" panose="05000000000000000000" pitchFamily="2" charset="2"/>
                  </a:rPr>
                  <a:t>]*K  FC</a:t>
                </a:r>
              </a:p>
              <a:p>
                <a:pPr marL="0" indent="0">
                  <a:buNone/>
                </a:pPr>
                <a:r>
                  <a:rPr lang="en-US" sz="2000" dirty="0">
                    <a:sym typeface="Wingdings" panose="05000000000000000000" pitchFamily="2" charset="2"/>
                  </a:rPr>
                  <a:t>Where </a:t>
                </a:r>
              </a:p>
              <a:p>
                <a:pPr>
                  <a:buFont typeface="Arial" panose="020B0604020202020204" pitchFamily="34" charset="0"/>
                  <a:buChar char="•"/>
                </a:pPr>
                <a14:m>
                  <m:oMath xmlns:m="http://schemas.openxmlformats.org/officeDocument/2006/math">
                    <m:r>
                      <a:rPr lang="en-US" sz="2000" b="0" i="1" smtClean="0">
                        <a:latin typeface="Cambria Math" panose="02040503050406030204" pitchFamily="18" charset="0"/>
                        <a:sym typeface="Wingdings" panose="05000000000000000000" pitchFamily="2" charset="2"/>
                      </a:rPr>
                      <m:t>𝑁</m:t>
                    </m:r>
                    <m:r>
                      <a:rPr lang="en-US" sz="2000" b="0" i="1" smtClean="0">
                        <a:latin typeface="Cambria Math" panose="02040503050406030204" pitchFamily="18" charset="0"/>
                        <a:sym typeface="Wingdings" panose="05000000000000000000" pitchFamily="2" charset="2"/>
                      </a:rPr>
                      <m:t>∈[0,3]</m:t>
                    </m:r>
                  </m:oMath>
                </a14:m>
                <a:endParaRPr lang="en-US" sz="2000" dirty="0"/>
              </a:p>
              <a:p>
                <a:pPr>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𝑀</m:t>
                    </m:r>
                    <m:r>
                      <a:rPr lang="en-US" sz="2000" b="0" i="1" smtClean="0">
                        <a:latin typeface="Cambria Math" panose="02040503050406030204" pitchFamily="18" charset="0"/>
                      </a:rPr>
                      <m:t>&gt;0</m:t>
                    </m:r>
                  </m:oMath>
                </a14:m>
                <a:endParaRPr lang="en-US" sz="2000" b="0" dirty="0"/>
              </a:p>
              <a:p>
                <a:pPr>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∈[0,3]</m:t>
                    </m:r>
                  </m:oMath>
                </a14:m>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832" t="-1780"/>
                </a:stretch>
              </a:blipFill>
            </p:spPr>
            <p:txBody>
              <a:bodyPr/>
              <a:lstStyle/>
              <a:p>
                <a:r>
                  <a:rPr lang="en-US">
                    <a:noFill/>
                  </a:rPr>
                  <a:t> </a:t>
                </a:r>
              </a:p>
            </p:txBody>
          </p:sp>
        </mc:Fallback>
      </mc:AlternateContent>
    </p:spTree>
    <p:extLst>
      <p:ext uri="{BB962C8B-B14F-4D97-AF65-F5344CB8AC3E}">
        <p14:creationId xmlns:p14="http://schemas.microsoft.com/office/powerpoint/2010/main" val="18807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p:sp>
        <p:nvSpPr>
          <p:cNvPr id="4" name="Content Placeholder 3"/>
          <p:cNvSpPr>
            <a:spLocks noGrp="1"/>
          </p:cNvSpPr>
          <p:nvPr>
            <p:ph idx="1"/>
          </p:nvPr>
        </p:nvSpPr>
        <p:spPr/>
        <p:txBody>
          <a:bodyPr>
            <a:normAutofit/>
          </a:bodyPr>
          <a:lstStyle/>
          <a:p>
            <a:r>
              <a:rPr lang="en-US" dirty="0"/>
              <a:t>Common architectures:</a:t>
            </a:r>
          </a:p>
          <a:p>
            <a:pPr marL="566738" indent="-276225">
              <a:buFont typeface="Arial" panose="020B0604020202020204" pitchFamily="34" charset="0"/>
              <a:buChar char="•"/>
            </a:pPr>
            <a:r>
              <a:rPr lang="en-US" sz="2000" dirty="0" err="1"/>
              <a:t>Input</a:t>
            </a:r>
            <a:r>
              <a:rPr lang="en-US" sz="2000" dirty="0" err="1">
                <a:sym typeface="Wingdings" panose="05000000000000000000" pitchFamily="2" charset="2"/>
              </a:rPr>
              <a:t>FCReluFC</a:t>
            </a:r>
            <a:r>
              <a:rPr lang="en-US" sz="2000" dirty="0">
                <a:sym typeface="Wingdings" panose="05000000000000000000" pitchFamily="2" charset="2"/>
              </a:rPr>
              <a:t>  (MLP with </a:t>
            </a:r>
            <a:r>
              <a:rPr lang="en-US" sz="2000" dirty="0" err="1">
                <a:sym typeface="Wingdings" panose="05000000000000000000" pitchFamily="2" charset="2"/>
              </a:rPr>
              <a:t>relu</a:t>
            </a:r>
            <a:r>
              <a:rPr lang="en-US" sz="2000" dirty="0">
                <a:sym typeface="Wingdings" panose="05000000000000000000" pitchFamily="2" charset="2"/>
              </a:rPr>
              <a:t> activation)</a:t>
            </a:r>
          </a:p>
          <a:p>
            <a:pPr marL="566738" indent="-276225">
              <a:buFont typeface="Arial" panose="020B0604020202020204" pitchFamily="34" charset="0"/>
              <a:buChar char="•"/>
            </a:pPr>
            <a:r>
              <a:rPr lang="en-US" sz="2000" dirty="0" err="1">
                <a:sym typeface="Wingdings" panose="05000000000000000000" pitchFamily="2" charset="2"/>
              </a:rPr>
              <a:t>InputConvReluFC</a:t>
            </a:r>
            <a:endParaRPr lang="en-US" sz="2000" dirty="0">
              <a:sym typeface="Wingdings" panose="05000000000000000000" pitchFamily="2" charset="2"/>
            </a:endParaRPr>
          </a:p>
          <a:p>
            <a:pPr marL="566738" indent="-276225">
              <a:buFont typeface="Arial" panose="020B0604020202020204" pitchFamily="34" charset="0"/>
              <a:buChar char="•"/>
            </a:pPr>
            <a:r>
              <a:rPr lang="en-US" sz="2000" dirty="0">
                <a:sym typeface="Wingdings" panose="05000000000000000000" pitchFamily="2" charset="2"/>
              </a:rPr>
              <a:t>Input[</a:t>
            </a:r>
            <a:r>
              <a:rPr lang="en-US" sz="2000" dirty="0" err="1">
                <a:sym typeface="Wingdings" panose="05000000000000000000" pitchFamily="2" charset="2"/>
              </a:rPr>
              <a:t>ConvReluPool</a:t>
            </a:r>
            <a:r>
              <a:rPr lang="en-US" sz="2000" dirty="0">
                <a:sym typeface="Wingdings" panose="05000000000000000000" pitchFamily="2" charset="2"/>
              </a:rPr>
              <a:t>]*2FCReluFC (each convolutional layer is followed by a pooling layer)</a:t>
            </a:r>
          </a:p>
          <a:p>
            <a:pPr marL="566738" indent="-276225">
              <a:buFont typeface="Arial" panose="020B0604020202020204" pitchFamily="34" charset="0"/>
              <a:buChar char="•"/>
            </a:pPr>
            <a:r>
              <a:rPr lang="en-US" sz="2000" dirty="0">
                <a:sym typeface="Wingdings" panose="05000000000000000000" pitchFamily="2" charset="2"/>
              </a:rPr>
              <a:t>Input [</a:t>
            </a:r>
            <a:r>
              <a:rPr lang="en-US" sz="2000" dirty="0" err="1">
                <a:sym typeface="Wingdings" panose="05000000000000000000" pitchFamily="2" charset="2"/>
              </a:rPr>
              <a:t>ConvReluConvReluPool</a:t>
            </a:r>
            <a:r>
              <a:rPr lang="en-US" sz="2000" dirty="0">
                <a:sym typeface="Wingdings" panose="05000000000000000000" pitchFamily="2" charset="2"/>
              </a:rPr>
              <a:t>]*3[</a:t>
            </a:r>
            <a:r>
              <a:rPr lang="en-US" sz="2000" dirty="0" err="1">
                <a:sym typeface="Wingdings" panose="05000000000000000000" pitchFamily="2" charset="2"/>
              </a:rPr>
              <a:t>FCRelu</a:t>
            </a:r>
            <a:r>
              <a:rPr lang="en-US" sz="2000" dirty="0">
                <a:sym typeface="Wingdings" panose="05000000000000000000" pitchFamily="2" charset="2"/>
              </a:rPr>
              <a:t>]*2FC (here, pooling is used after a set of 2 convolutional layers. This is done in order to obtain better features, before applying </a:t>
            </a:r>
            <a:r>
              <a:rPr lang="en-US" sz="2000" dirty="0" err="1">
                <a:sym typeface="Wingdings" panose="05000000000000000000" pitchFamily="2" charset="2"/>
              </a:rPr>
              <a:t>downsampling</a:t>
            </a:r>
            <a:r>
              <a:rPr lang="en-US" sz="2000" dirty="0">
                <a:sym typeface="Wingdings" panose="05000000000000000000" pitchFamily="2" charset="2"/>
              </a:rPr>
              <a:t> </a:t>
            </a:r>
          </a:p>
        </p:txBody>
      </p:sp>
    </p:spTree>
    <p:extLst>
      <p:ext uri="{BB962C8B-B14F-4D97-AF65-F5344CB8AC3E}">
        <p14:creationId xmlns:p14="http://schemas.microsoft.com/office/powerpoint/2010/main" val="328184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p:sp>
        <p:nvSpPr>
          <p:cNvPr id="4" name="Content Placeholder 3"/>
          <p:cNvSpPr>
            <a:spLocks noGrp="1"/>
          </p:cNvSpPr>
          <p:nvPr>
            <p:ph idx="1"/>
          </p:nvPr>
        </p:nvSpPr>
        <p:spPr>
          <a:xfrm>
            <a:off x="1522414" y="1981200"/>
            <a:ext cx="10058398" cy="4267200"/>
          </a:xfrm>
        </p:spPr>
        <p:txBody>
          <a:bodyPr>
            <a:normAutofit/>
          </a:bodyPr>
          <a:lstStyle/>
          <a:p>
            <a:r>
              <a:rPr lang="en-US" dirty="0"/>
              <a:t>Recommendations:</a:t>
            </a:r>
          </a:p>
          <a:p>
            <a:pPr marL="868363" indent="-342900">
              <a:buFont typeface="Arial" panose="020B0604020202020204" pitchFamily="34" charset="0"/>
              <a:buChar char="•"/>
            </a:pPr>
            <a:r>
              <a:rPr lang="en-US" sz="2000" dirty="0"/>
              <a:t>Use small filters and many layers rather than large filters</a:t>
            </a:r>
          </a:p>
          <a:p>
            <a:pPr marL="868363" indent="-342900">
              <a:buFont typeface="Arial" panose="020B0604020202020204" pitchFamily="34" charset="0"/>
              <a:buChar char="•"/>
            </a:pPr>
            <a:r>
              <a:rPr lang="en-US" sz="2000" dirty="0"/>
              <a:t>Suppose we have the following architecture in the convolutional part of the network </a:t>
            </a:r>
            <a:r>
              <a:rPr lang="en-US" sz="2000" dirty="0" err="1"/>
              <a:t>Conv</a:t>
            </a:r>
            <a:r>
              <a:rPr lang="en-US" sz="2000" dirty="0" err="1">
                <a:sym typeface="Wingdings" panose="05000000000000000000" pitchFamily="2" charset="2"/>
              </a:rPr>
              <a:t>ReluConvReluConvRelu</a:t>
            </a:r>
            <a:endParaRPr lang="en-US" sz="2000" dirty="0">
              <a:sym typeface="Wingdings" panose="05000000000000000000" pitchFamily="2" charset="2"/>
            </a:endParaRPr>
          </a:p>
          <a:p>
            <a:pPr marL="868363" indent="-342900">
              <a:buFont typeface="Arial" panose="020B0604020202020204" pitchFamily="34" charset="0"/>
              <a:buChar char="•"/>
            </a:pPr>
            <a:r>
              <a:rPr lang="en-US" sz="2000" dirty="0">
                <a:sym typeface="Wingdings" panose="05000000000000000000" pitchFamily="2" charset="2"/>
              </a:rPr>
              <a:t>The filter size is 3 and the stride is 1.</a:t>
            </a:r>
          </a:p>
          <a:p>
            <a:pPr marL="868363" indent="-342900">
              <a:buFont typeface="Arial" panose="020B0604020202020204" pitchFamily="34" charset="0"/>
              <a:buChar char="•"/>
            </a:pPr>
            <a:r>
              <a:rPr lang="en-US" sz="2000" dirty="0">
                <a:sym typeface="Wingdings" panose="05000000000000000000" pitchFamily="2" charset="2"/>
              </a:rPr>
              <a:t>In this case, The first convolutional layer looks at 3x3 of the input, the second at 5x5 while the third 7x7</a:t>
            </a:r>
          </a:p>
          <a:p>
            <a:pPr marL="868363" indent="-342900">
              <a:buFont typeface="Arial" panose="020B0604020202020204" pitchFamily="34" charset="0"/>
              <a:buChar char="•"/>
            </a:pPr>
            <a:r>
              <a:rPr lang="en-US" sz="2000" dirty="0">
                <a:sym typeface="Wingdings" panose="05000000000000000000" pitchFamily="2" charset="2"/>
              </a:rPr>
              <a:t>This is better than a single convolutional layer of 7x7</a:t>
            </a:r>
          </a:p>
        </p:txBody>
      </p:sp>
    </p:spTree>
    <p:extLst>
      <p:ext uri="{BB962C8B-B14F-4D97-AF65-F5344CB8AC3E}">
        <p14:creationId xmlns:p14="http://schemas.microsoft.com/office/powerpoint/2010/main" val="158719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83783-32A2-48E8-B822-214A73C0DE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3A12E8-E5FA-E458-1FF6-8D6699C5BCAF}"/>
              </a:ext>
            </a:extLst>
          </p:cNvPr>
          <p:cNvSpPr>
            <a:spLocks noGrp="1"/>
          </p:cNvSpPr>
          <p:nvPr>
            <p:ph type="title"/>
          </p:nvPr>
        </p:nvSpPr>
        <p:spPr/>
        <p:txBody>
          <a:bodyPr/>
          <a:lstStyle/>
          <a:p>
            <a:r>
              <a:rPr lang="en-US" dirty="0"/>
              <a:t>Convolutional Neural Network: architecture</a:t>
            </a:r>
          </a:p>
        </p:txBody>
      </p:sp>
      <p:sp>
        <p:nvSpPr>
          <p:cNvPr id="4" name="Content Placeholder 3">
            <a:extLst>
              <a:ext uri="{FF2B5EF4-FFF2-40B4-BE49-F238E27FC236}">
                <a16:creationId xmlns:a16="http://schemas.microsoft.com/office/drawing/2014/main" id="{6FD67F6D-EC23-D300-37E0-963520B97C68}"/>
              </a:ext>
            </a:extLst>
          </p:cNvPr>
          <p:cNvSpPr>
            <a:spLocks noGrp="1"/>
          </p:cNvSpPr>
          <p:nvPr>
            <p:ph idx="1"/>
          </p:nvPr>
        </p:nvSpPr>
        <p:spPr>
          <a:xfrm>
            <a:off x="1425120" y="1627414"/>
            <a:ext cx="10058398" cy="4267200"/>
          </a:xfrm>
        </p:spPr>
        <p:txBody>
          <a:bodyPr>
            <a:normAutofit/>
          </a:bodyPr>
          <a:lstStyle/>
          <a:p>
            <a:r>
              <a:rPr lang="en-US" dirty="0"/>
              <a:t>Recommendations:</a:t>
            </a:r>
          </a:p>
          <a:p>
            <a:pPr marL="868363" indent="-342900">
              <a:buFont typeface="Arial" panose="020B0604020202020204" pitchFamily="34" charset="0"/>
              <a:buChar char="•"/>
            </a:pPr>
            <a:r>
              <a:rPr lang="en-US" sz="2000" dirty="0">
                <a:sym typeface="Wingdings" panose="05000000000000000000" pitchFamily="2" charset="2"/>
              </a:rPr>
              <a:t>In this case, The first convolutional layer looks at 3x3 of the input, the second at 5x5 while the third 7x7</a:t>
            </a:r>
          </a:p>
        </p:txBody>
      </p:sp>
      <p:pic>
        <p:nvPicPr>
          <p:cNvPr id="6146" name="Picture 2" descr="A stack of three 3 × 3 convolution layers has an effective receptive... |  Download Scientific Diagram">
            <a:extLst>
              <a:ext uri="{FF2B5EF4-FFF2-40B4-BE49-F238E27FC236}">
                <a16:creationId xmlns:a16="http://schemas.microsoft.com/office/drawing/2014/main" id="{58954DC3-5A94-416B-EDED-E149F14FBB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0212" y="2864431"/>
            <a:ext cx="6692899" cy="33621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79BE81-8E54-9CCF-F68C-18FC3BDD7984}"/>
              </a:ext>
            </a:extLst>
          </p:cNvPr>
          <p:cNvSpPr txBox="1"/>
          <p:nvPr/>
        </p:nvSpPr>
        <p:spPr>
          <a:xfrm>
            <a:off x="2132012" y="6248400"/>
            <a:ext cx="9351506" cy="523220"/>
          </a:xfrm>
          <a:prstGeom prst="rect">
            <a:avLst/>
          </a:prstGeom>
          <a:noFill/>
        </p:spPr>
        <p:txBody>
          <a:bodyPr wrap="square">
            <a:spAutoFit/>
          </a:bodyPr>
          <a:lstStyle/>
          <a:p>
            <a:r>
              <a:rPr lang="en-US" sz="1400" dirty="0"/>
              <a:t>Source: Dong, </a:t>
            </a:r>
            <a:r>
              <a:rPr lang="en-US" sz="1400" dirty="0" err="1"/>
              <a:t>Zhiang</a:t>
            </a:r>
            <a:r>
              <a:rPr lang="en-US" sz="1400" dirty="0"/>
              <a:t> &amp; Xie, Miao &amp; Li, </a:t>
            </a:r>
            <a:r>
              <a:rPr lang="en-US" sz="1400" dirty="0" err="1"/>
              <a:t>Xiaoqiang</a:t>
            </a:r>
            <a:r>
              <a:rPr lang="en-US" sz="1400" dirty="0"/>
              <a:t>. (2023). Multi-Scale Receptive Fields Convolutional Network for Action Recognition. Applied Sciences. 13. 3403. 10.3390/app13063403.</a:t>
            </a:r>
          </a:p>
        </p:txBody>
      </p:sp>
    </p:spTree>
    <p:extLst>
      <p:ext uri="{BB962C8B-B14F-4D97-AF65-F5344CB8AC3E}">
        <p14:creationId xmlns:p14="http://schemas.microsoft.com/office/powerpoint/2010/main" val="350539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normAutofit/>
              </a:bodyPr>
              <a:lstStyle/>
              <a:p>
                <a:r>
                  <a:rPr lang="en-US" dirty="0"/>
                  <a:t>Recommendations:</a:t>
                </a:r>
              </a:p>
              <a:p>
                <a:pPr marL="525463" indent="0">
                  <a:buNone/>
                </a:pPr>
                <a:r>
                  <a:rPr lang="en-US" sz="2000" dirty="0">
                    <a:sym typeface="Wingdings" panose="05000000000000000000" pitchFamily="2" charset="2"/>
                  </a:rPr>
                  <a:t>3 layers with non-linearity express better features than 1 linear layer</a:t>
                </a:r>
              </a:p>
              <a:p>
                <a:pPr marL="525463" indent="0">
                  <a:buNone/>
                </a:pPr>
                <a:r>
                  <a:rPr lang="en-US" sz="2000" dirty="0">
                    <a:sym typeface="Wingdings" panose="05000000000000000000" pitchFamily="2" charset="2"/>
                  </a:rPr>
                  <a:t>Less parameters:</a:t>
                </a:r>
              </a:p>
              <a:p>
                <a:pPr marL="525463" indent="0">
                  <a:buNone/>
                </a:pPr>
                <a:r>
                  <a:rPr lang="en-US" dirty="0">
                    <a:sym typeface="Wingdings" panose="05000000000000000000" pitchFamily="2" charset="2"/>
                  </a:rPr>
                  <a:t>If the input has C channels and the output has C filters:</a:t>
                </a:r>
              </a:p>
              <a:p>
                <a:pPr marL="1371283" lvl="2" indent="-342900">
                  <a:buFont typeface="Arial" panose="020B0604020202020204" pitchFamily="34" charset="0"/>
                  <a:buChar char="•"/>
                </a:pPr>
                <a:r>
                  <a:rPr lang="en-US" sz="2000" dirty="0">
                    <a:sym typeface="Wingdings" panose="05000000000000000000" pitchFamily="2" charset="2"/>
                  </a:rPr>
                  <a:t>3 layers of 3x3 filter and depth of C would require </a:t>
                </a:r>
              </a:p>
              <a:p>
                <a:pPr marL="1256983" lvl="3" indent="0">
                  <a:buNone/>
                </a:pPr>
                <a:r>
                  <a:rPr lang="en-US" sz="1800" b="0" dirty="0">
                    <a:sym typeface="Wingdings" panose="05000000000000000000" pitchFamily="2" charset="2"/>
                  </a:rPr>
                  <a:t>			                           </a:t>
                </a:r>
                <a14:m>
                  <m:oMath xmlns:m="http://schemas.openxmlformats.org/officeDocument/2006/math">
                    <m:r>
                      <a:rPr lang="en-US" sz="1800" b="0" i="1" smtClean="0">
                        <a:latin typeface="Cambria Math" panose="02040503050406030204" pitchFamily="18" charset="0"/>
                        <a:sym typeface="Wingdings" panose="05000000000000000000" pitchFamily="2" charset="2"/>
                      </a:rPr>
                      <m:t>3∗</m:t>
                    </m:r>
                    <m:d>
                      <m:dPr>
                        <m:ctrlPr>
                          <a:rPr lang="en-US" sz="1800" b="0" i="1" smtClean="0">
                            <a:latin typeface="Cambria Math" panose="02040503050406030204" pitchFamily="18" charset="0"/>
                            <a:sym typeface="Wingdings" panose="05000000000000000000" pitchFamily="2" charset="2"/>
                          </a:rPr>
                        </m:ctrlPr>
                      </m:dPr>
                      <m:e>
                        <m:sSup>
                          <m:sSupPr>
                            <m:ctrlPr>
                              <a:rPr lang="en-US" sz="1800" b="0" i="1" smtClean="0">
                                <a:latin typeface="Cambria Math" panose="02040503050406030204" pitchFamily="18" charset="0"/>
                                <a:sym typeface="Wingdings" panose="05000000000000000000" pitchFamily="2" charset="2"/>
                              </a:rPr>
                            </m:ctrlPr>
                          </m:sSupPr>
                          <m:e>
                            <m:r>
                              <a:rPr lang="en-US" sz="1800" b="0" i="1" smtClean="0">
                                <a:latin typeface="Cambria Math" panose="02040503050406030204" pitchFamily="18" charset="0"/>
                                <a:sym typeface="Wingdings" panose="05000000000000000000" pitchFamily="2" charset="2"/>
                              </a:rPr>
                              <m:t>3</m:t>
                            </m:r>
                          </m:e>
                          <m:sup>
                            <m:r>
                              <a:rPr lang="en-US" sz="1800" b="0" i="1" smtClean="0">
                                <a:latin typeface="Cambria Math" panose="02040503050406030204" pitchFamily="18" charset="0"/>
                                <a:sym typeface="Wingdings" panose="05000000000000000000" pitchFamily="2" charset="2"/>
                              </a:rPr>
                              <m:t>2</m:t>
                            </m:r>
                          </m:sup>
                        </m:sSup>
                        <m:r>
                          <a:rPr lang="en-US" sz="1800" b="0" i="1" smtClean="0">
                            <a:latin typeface="Cambria Math" panose="02040503050406030204" pitchFamily="18" charset="0"/>
                            <a:sym typeface="Wingdings" panose="05000000000000000000" pitchFamily="2" charset="2"/>
                          </a:rPr>
                          <m:t>∗</m:t>
                        </m:r>
                        <m:sSup>
                          <m:sSupPr>
                            <m:ctrlPr>
                              <a:rPr lang="en-US" sz="1800" b="0" i="1" smtClean="0">
                                <a:latin typeface="Cambria Math" panose="02040503050406030204" pitchFamily="18" charset="0"/>
                                <a:sym typeface="Wingdings" panose="05000000000000000000" pitchFamily="2" charset="2"/>
                              </a:rPr>
                            </m:ctrlPr>
                          </m:sSupPr>
                          <m:e>
                            <m:r>
                              <a:rPr lang="en-US" sz="1800" b="0" i="1" smtClean="0">
                                <a:latin typeface="Cambria Math" panose="02040503050406030204" pitchFamily="18" charset="0"/>
                                <a:sym typeface="Wingdings" panose="05000000000000000000" pitchFamily="2" charset="2"/>
                              </a:rPr>
                              <m:t>𝐶</m:t>
                            </m:r>
                          </m:e>
                          <m:sup>
                            <m:r>
                              <a:rPr lang="en-US" sz="1800" b="0" i="1" smtClean="0">
                                <a:latin typeface="Cambria Math" panose="02040503050406030204" pitchFamily="18" charset="0"/>
                                <a:sym typeface="Wingdings" panose="05000000000000000000" pitchFamily="2" charset="2"/>
                              </a:rPr>
                              <m:t>2</m:t>
                            </m:r>
                          </m:sup>
                        </m:sSup>
                      </m:e>
                    </m:d>
                    <m:r>
                      <a:rPr lang="en-US" sz="1800" b="0" i="1" smtClean="0">
                        <a:latin typeface="Cambria Math" panose="02040503050406030204" pitchFamily="18" charset="0"/>
                        <a:sym typeface="Wingdings" panose="05000000000000000000" pitchFamily="2" charset="2"/>
                      </a:rPr>
                      <m:t>=27</m:t>
                    </m:r>
                    <m:sSup>
                      <m:sSupPr>
                        <m:ctrlPr>
                          <a:rPr lang="en-US" sz="1800" b="0" i="1" smtClean="0">
                            <a:latin typeface="Cambria Math" panose="02040503050406030204" pitchFamily="18" charset="0"/>
                            <a:sym typeface="Wingdings" panose="05000000000000000000" pitchFamily="2" charset="2"/>
                          </a:rPr>
                        </m:ctrlPr>
                      </m:sSupPr>
                      <m:e>
                        <m:r>
                          <a:rPr lang="en-US" sz="1800" b="0" i="1" smtClean="0">
                            <a:latin typeface="Cambria Math" panose="02040503050406030204" pitchFamily="18" charset="0"/>
                            <a:sym typeface="Wingdings" panose="05000000000000000000" pitchFamily="2" charset="2"/>
                          </a:rPr>
                          <m:t>𝐶</m:t>
                        </m:r>
                      </m:e>
                      <m:sup>
                        <m:r>
                          <a:rPr lang="en-US" sz="1800" b="0" i="1" smtClean="0">
                            <a:latin typeface="Cambria Math" panose="02040503050406030204" pitchFamily="18" charset="0"/>
                            <a:sym typeface="Wingdings" panose="05000000000000000000" pitchFamily="2" charset="2"/>
                          </a:rPr>
                          <m:t>2</m:t>
                        </m:r>
                      </m:sup>
                    </m:sSup>
                  </m:oMath>
                </a14:m>
                <a:r>
                  <a:rPr lang="en-US" sz="1800" dirty="0">
                    <a:sym typeface="Wingdings" panose="05000000000000000000" pitchFamily="2" charset="2"/>
                  </a:rPr>
                  <a:t> parameters</a:t>
                </a:r>
                <a:br>
                  <a:rPr lang="en-US" sz="1800" dirty="0">
                    <a:sym typeface="Wingdings" panose="05000000000000000000" pitchFamily="2" charset="2"/>
                  </a:rPr>
                </a:br>
                <a:endParaRPr lang="en-US" sz="1800" dirty="0">
                  <a:sym typeface="Wingdings" panose="05000000000000000000" pitchFamily="2" charset="2"/>
                </a:endParaRPr>
              </a:p>
              <a:p>
                <a:pPr marL="1371283" lvl="2" indent="-342900">
                  <a:buFont typeface="Arial" panose="020B0604020202020204" pitchFamily="34" charset="0"/>
                  <a:buChar char="•"/>
                </a:pPr>
                <a:r>
                  <a:rPr lang="en-US" sz="2000" dirty="0">
                    <a:sym typeface="Wingdings" panose="05000000000000000000" pitchFamily="2" charset="2"/>
                  </a:rPr>
                  <a:t>A layer of 7x7 filter would require </a:t>
                </a:r>
                <a14:m>
                  <m:oMath xmlns:m="http://schemas.openxmlformats.org/officeDocument/2006/math">
                    <m:r>
                      <a:rPr lang="en-US" sz="2000" b="0" i="1" smtClean="0">
                        <a:latin typeface="Cambria Math" panose="02040503050406030204" pitchFamily="18" charset="0"/>
                        <a:sym typeface="Wingdings" panose="05000000000000000000" pitchFamily="2" charset="2"/>
                      </a:rPr>
                      <m:t>7∗7∗</m:t>
                    </m:r>
                    <m:sSup>
                      <m:sSupPr>
                        <m:ctrlPr>
                          <a:rPr lang="en-US" sz="2000" b="0" i="1" smtClean="0">
                            <a:latin typeface="Cambria Math" panose="02040503050406030204" pitchFamily="18" charset="0"/>
                            <a:sym typeface="Wingdings" panose="05000000000000000000" pitchFamily="2" charset="2"/>
                          </a:rPr>
                        </m:ctrlPr>
                      </m:sSupPr>
                      <m:e>
                        <m:r>
                          <a:rPr lang="en-US" sz="2000" b="0" i="1" smtClean="0">
                            <a:latin typeface="Cambria Math" panose="02040503050406030204" pitchFamily="18" charset="0"/>
                            <a:sym typeface="Wingdings" panose="05000000000000000000" pitchFamily="2" charset="2"/>
                          </a:rPr>
                          <m:t>𝐶</m:t>
                        </m:r>
                      </m:e>
                      <m:sup>
                        <m:r>
                          <a:rPr lang="en-US" sz="2000" b="0" i="1" smtClean="0">
                            <a:latin typeface="Cambria Math" panose="02040503050406030204" pitchFamily="18" charset="0"/>
                            <a:sym typeface="Wingdings" panose="05000000000000000000" pitchFamily="2" charset="2"/>
                          </a:rPr>
                          <m:t>2</m:t>
                        </m:r>
                      </m:sup>
                    </m:sSup>
                    <m:r>
                      <a:rPr lang="en-US" sz="2000" b="0" i="1" smtClean="0">
                        <a:latin typeface="Cambria Math" panose="02040503050406030204" pitchFamily="18" charset="0"/>
                        <a:sym typeface="Wingdings" panose="05000000000000000000" pitchFamily="2" charset="2"/>
                      </a:rPr>
                      <m:t>=49</m:t>
                    </m:r>
                    <m:sSup>
                      <m:sSupPr>
                        <m:ctrlPr>
                          <a:rPr lang="en-US" sz="2000" b="0" i="1" smtClean="0">
                            <a:latin typeface="Cambria Math" panose="02040503050406030204" pitchFamily="18" charset="0"/>
                            <a:sym typeface="Wingdings" panose="05000000000000000000" pitchFamily="2" charset="2"/>
                          </a:rPr>
                        </m:ctrlPr>
                      </m:sSupPr>
                      <m:e>
                        <m:r>
                          <a:rPr lang="en-US" sz="2000" b="0" i="1" smtClean="0">
                            <a:latin typeface="Cambria Math" panose="02040503050406030204" pitchFamily="18" charset="0"/>
                            <a:sym typeface="Wingdings" panose="05000000000000000000" pitchFamily="2" charset="2"/>
                          </a:rPr>
                          <m:t>𝐶</m:t>
                        </m:r>
                      </m:e>
                      <m:sup>
                        <m:r>
                          <a:rPr lang="en-US" sz="2000" b="0" i="1" smtClean="0">
                            <a:latin typeface="Cambria Math" panose="02040503050406030204" pitchFamily="18" charset="0"/>
                            <a:sym typeface="Wingdings" panose="05000000000000000000" pitchFamily="2" charset="2"/>
                          </a:rPr>
                          <m:t>2</m:t>
                        </m:r>
                      </m:sup>
                    </m:sSup>
                  </m:oMath>
                </a14:m>
                <a:r>
                  <a:rPr lang="en-US" sz="2000" dirty="0">
                    <a:sym typeface="Wingdings" panose="05000000000000000000" pitchFamily="2" charset="2"/>
                  </a:rPr>
                  <a:t> </a:t>
                </a:r>
                <a:r>
                  <a:rPr lang="en-US" dirty="0">
                    <a:sym typeface="Wingdings" panose="05000000000000000000" pitchFamily="2" charset="2"/>
                  </a:rPr>
                  <a:t>parameters</a:t>
                </a:r>
                <a:endParaRPr lang="en-US" sz="2000" dirty="0">
                  <a:sym typeface="Wingdings" panose="05000000000000000000" pitchFamily="2" charset="2"/>
                </a:endParaRPr>
              </a:p>
              <a:p>
                <a:pPr marL="1142683" lvl="1" indent="-342900">
                  <a:buFont typeface="Arial" panose="020B0604020202020204" pitchFamily="34" charset="0"/>
                  <a:buChar char="•"/>
                </a:pPr>
                <a:endParaRPr lang="en-US" sz="1600" dirty="0">
                  <a:sym typeface="Wingdings" panose="05000000000000000000" pitchFamily="2" charset="2"/>
                </a:endParaRPr>
              </a:p>
              <a:p>
                <a:pPr marL="868363" indent="-342900">
                  <a:buFont typeface="Arial" panose="020B0604020202020204" pitchFamily="34" charset="0"/>
                  <a:buChar char="•"/>
                </a:pPr>
                <a:endParaRPr lang="en-US" sz="2000" dirty="0">
                  <a:sym typeface="Wingdings" panose="05000000000000000000" pitchFamily="2" charset="2"/>
                </a:endParaRPr>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693" t="-1780"/>
                </a:stretch>
              </a:blipFill>
            </p:spPr>
            <p:txBody>
              <a:bodyPr/>
              <a:lstStyle/>
              <a:p>
                <a:r>
                  <a:rPr lang="en-US">
                    <a:noFill/>
                  </a:rPr>
                  <a:t> </a:t>
                </a:r>
              </a:p>
            </p:txBody>
          </p:sp>
        </mc:Fallback>
      </mc:AlternateContent>
    </p:spTree>
    <p:extLst>
      <p:ext uri="{BB962C8B-B14F-4D97-AF65-F5344CB8AC3E}">
        <p14:creationId xmlns:p14="http://schemas.microsoft.com/office/powerpoint/2010/main" val="25568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Convolutional Neural Network: architecture</a:t>
            </a:r>
          </a:p>
        </p:txBody>
      </p:sp>
      <p:sp>
        <p:nvSpPr>
          <p:cNvPr id="4" name="Content Placeholder 3"/>
          <p:cNvSpPr>
            <a:spLocks noGrp="1"/>
          </p:cNvSpPr>
          <p:nvPr>
            <p:ph idx="1"/>
          </p:nvPr>
        </p:nvSpPr>
        <p:spPr/>
        <p:txBody>
          <a:bodyPr>
            <a:normAutofit/>
          </a:bodyPr>
          <a:lstStyle/>
          <a:p>
            <a:r>
              <a:rPr lang="en-US" dirty="0"/>
              <a:t>Recommendations:</a:t>
            </a:r>
          </a:p>
          <a:p>
            <a:pPr marL="868363" indent="-342900">
              <a:buFont typeface="Arial" panose="020B0604020202020204" pitchFamily="34" charset="0"/>
              <a:buChar char="•"/>
            </a:pPr>
            <a:r>
              <a:rPr lang="en-US" sz="2000" dirty="0"/>
              <a:t>Prefer small filters over large ones (i.e. 3x3, 5x5)</a:t>
            </a:r>
          </a:p>
          <a:p>
            <a:pPr marL="868363" indent="-342900">
              <a:buFont typeface="Arial" panose="020B0604020202020204" pitchFamily="34" charset="0"/>
              <a:buChar char="•"/>
            </a:pPr>
            <a:r>
              <a:rPr lang="en-US" sz="2000" dirty="0">
                <a:sym typeface="Wingdings" panose="05000000000000000000" pitchFamily="2" charset="2"/>
              </a:rPr>
              <a:t>Retain the input size in the convolutional layers and let pooling do the down sampling. (use stride of 1 and padding)</a:t>
            </a:r>
          </a:p>
          <a:p>
            <a:pPr marL="868363" indent="-342900">
              <a:buFont typeface="Arial" panose="020B0604020202020204" pitchFamily="34" charset="0"/>
              <a:buChar char="•"/>
            </a:pPr>
            <a:r>
              <a:rPr lang="en-US" sz="2000" dirty="0">
                <a:sym typeface="Wingdings" panose="05000000000000000000" pitchFamily="2" charset="2"/>
              </a:rPr>
              <a:t>Keep pooling to 2x2 or 3x3 and stride 2. Larger pooling are too destructive</a:t>
            </a:r>
          </a:p>
          <a:p>
            <a:pPr marL="868363" indent="-342900">
              <a:buFont typeface="Arial" panose="020B0604020202020204" pitchFamily="34" charset="0"/>
              <a:buChar char="•"/>
            </a:pPr>
            <a:r>
              <a:rPr lang="en-US" sz="2000" dirty="0">
                <a:sym typeface="Wingdings" panose="05000000000000000000" pitchFamily="2" charset="2"/>
              </a:rPr>
              <a:t>Use Padding (in order not to lose information from the edges)</a:t>
            </a:r>
          </a:p>
          <a:p>
            <a:pPr marL="868363" indent="-342900">
              <a:buFont typeface="Arial" panose="020B0604020202020204" pitchFamily="34" charset="0"/>
              <a:buChar char="•"/>
            </a:pPr>
            <a:r>
              <a:rPr lang="en-US" sz="2000" dirty="0">
                <a:sym typeface="Wingdings" panose="05000000000000000000" pitchFamily="2" charset="2"/>
              </a:rPr>
              <a:t>Compromise only on the first layer(i.e. 7x7 and stride 2)</a:t>
            </a:r>
          </a:p>
        </p:txBody>
      </p:sp>
    </p:spTree>
    <p:extLst>
      <p:ext uri="{BB962C8B-B14F-4D97-AF65-F5344CB8AC3E}">
        <p14:creationId xmlns:p14="http://schemas.microsoft.com/office/powerpoint/2010/main" val="417404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p:sp>
        <p:nvSpPr>
          <p:cNvPr id="4" name="Content Placeholder 3"/>
          <p:cNvSpPr>
            <a:spLocks noGrp="1"/>
          </p:cNvSpPr>
          <p:nvPr>
            <p:ph idx="1"/>
          </p:nvPr>
        </p:nvSpPr>
        <p:spPr/>
        <p:txBody>
          <a:bodyPr/>
          <a:lstStyle/>
          <a:p>
            <a:r>
              <a:rPr lang="en-US" sz="2000" dirty="0"/>
              <a:t>Correlation and Convolution are one of the simplest, yet very useful operations that can be performed on images</a:t>
            </a:r>
          </a:p>
          <a:p>
            <a:r>
              <a:rPr lang="en-US" sz="2000" dirty="0"/>
              <a:t>They are:</a:t>
            </a:r>
          </a:p>
          <a:p>
            <a:pPr lvl="1"/>
            <a:r>
              <a:rPr lang="en-US" sz="1800" dirty="0"/>
              <a:t>Shift-invariant: the output of the convolution is affected by the same amount as each of the inputs</a:t>
            </a:r>
          </a:p>
          <a:p>
            <a:pPr lvl="1"/>
            <a:r>
              <a:rPr lang="en-US" sz="1800" dirty="0"/>
              <a:t>Linear: we replace each pixel of a linear combination of the neighbors</a:t>
            </a:r>
          </a:p>
          <a:p>
            <a:pPr lvl="1"/>
            <a:endParaRPr lang="en-US" sz="1800" dirty="0"/>
          </a:p>
          <a:p>
            <a:pPr marL="0" indent="0">
              <a:buNone/>
            </a:pPr>
            <a:endParaRPr lang="en-US" sz="1800" dirty="0"/>
          </a:p>
          <a:p>
            <a:pPr marL="0" indent="0">
              <a:buNone/>
            </a:pPr>
            <a:r>
              <a:rPr lang="en-US" sz="1800" dirty="0"/>
              <a:t>We will look at correlation and convolution as image operators. The images we will test are either 1 dimension (vector) or 2 dimensions (matrix)</a:t>
            </a:r>
          </a:p>
        </p:txBody>
      </p:sp>
    </p:spTree>
    <p:extLst>
      <p:ext uri="{BB962C8B-B14F-4D97-AF65-F5344CB8AC3E}">
        <p14:creationId xmlns:p14="http://schemas.microsoft.com/office/powerpoint/2010/main" val="272489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82D06-981C-2F04-230B-064D8AA17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CC23FA-B087-C294-E5DA-AF74F74C1D27}"/>
              </a:ext>
            </a:extLst>
          </p:cNvPr>
          <p:cNvSpPr>
            <a:spLocks noGrp="1"/>
          </p:cNvSpPr>
          <p:nvPr>
            <p:ph type="title"/>
          </p:nvPr>
        </p:nvSpPr>
        <p:spPr/>
        <p:txBody>
          <a:bodyPr/>
          <a:lstStyle/>
          <a:p>
            <a:r>
              <a:rPr lang="en-US" dirty="0"/>
              <a:t>Convolutional Neural Networks</a:t>
            </a:r>
          </a:p>
        </p:txBody>
      </p:sp>
      <p:sp>
        <p:nvSpPr>
          <p:cNvPr id="4" name="Content Placeholder 3">
            <a:extLst>
              <a:ext uri="{FF2B5EF4-FFF2-40B4-BE49-F238E27FC236}">
                <a16:creationId xmlns:a16="http://schemas.microsoft.com/office/drawing/2014/main" id="{47370571-E7C5-B86F-99AE-4D623BD442DC}"/>
              </a:ext>
            </a:extLst>
          </p:cNvPr>
          <p:cNvSpPr>
            <a:spLocks noGrp="1"/>
          </p:cNvSpPr>
          <p:nvPr>
            <p:ph idx="1"/>
          </p:nvPr>
        </p:nvSpPr>
        <p:spPr>
          <a:xfrm>
            <a:off x="1522414" y="1905000"/>
            <a:ext cx="9905998" cy="4267200"/>
          </a:xfrm>
        </p:spPr>
        <p:txBody>
          <a:bodyPr>
            <a:normAutofit/>
          </a:bodyPr>
          <a:lstStyle/>
          <a:p>
            <a:pPr marL="0" indent="0">
              <a:buNone/>
            </a:pPr>
            <a:endParaRPr lang="en-US" sz="2000" b="0"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p:sp>
        <p:nvSpPr>
          <p:cNvPr id="6" name="TextBox 5">
            <a:extLst>
              <a:ext uri="{FF2B5EF4-FFF2-40B4-BE49-F238E27FC236}">
                <a16:creationId xmlns:a16="http://schemas.microsoft.com/office/drawing/2014/main" id="{A48362CB-B038-41D0-21D4-331913D27BD2}"/>
              </a:ext>
            </a:extLst>
          </p:cNvPr>
          <p:cNvSpPr txBox="1"/>
          <p:nvPr/>
        </p:nvSpPr>
        <p:spPr>
          <a:xfrm>
            <a:off x="1693276" y="2531182"/>
            <a:ext cx="10155067" cy="3612527"/>
          </a:xfrm>
          <a:prstGeom prst="rect">
            <a:avLst/>
          </a:prstGeom>
          <a:solidFill>
            <a:srgbClr val="F3F4F8"/>
          </a:solidFill>
        </p:spPr>
        <p:txBody>
          <a:bodyPr wrap="square" rtlCol="0">
            <a:spAutoFit/>
          </a:bodyPr>
          <a:lstStyle/>
          <a:p>
            <a:pPr algn="l">
              <a:lnSpc>
                <a:spcPct val="150000"/>
              </a:lnSpc>
            </a:pPr>
            <a:r>
              <a:rPr lang="en-US" sz="1400" u="sng" dirty="0"/>
              <a:t>Parameters</a:t>
            </a:r>
            <a:endParaRPr lang="en-US" sz="1400" b="1" u="sng" dirty="0">
              <a:solidFill>
                <a:srgbClr val="262626"/>
              </a:solidFill>
            </a:endParaRPr>
          </a:p>
          <a:p>
            <a:pPr marL="285750" indent="-285750" algn="l">
              <a:lnSpc>
                <a:spcPct val="150000"/>
              </a:lnSpc>
              <a:buFont typeface="Arial" panose="020B0604020202020204" pitchFamily="34" charset="0"/>
              <a:buChar char="•"/>
            </a:pPr>
            <a:r>
              <a:rPr lang="en-US" sz="1400" b="1" i="0" u="none" strike="noStrike" dirty="0" err="1">
                <a:solidFill>
                  <a:srgbClr val="262626"/>
                </a:solidFill>
                <a:effectLst/>
                <a:latin typeface="Consolas" panose="020B0609020204030204" pitchFamily="49" charset="0"/>
                <a:cs typeface="Consolas" panose="020B0609020204030204" pitchFamily="49" charset="0"/>
              </a:rPr>
              <a:t>in_channels</a:t>
            </a:r>
            <a:r>
              <a:rPr lang="en-US" sz="1400" b="0" i="0" u="none" strike="noStrike" dirty="0">
                <a:solidFill>
                  <a:srgbClr val="262626"/>
                </a:solidFill>
                <a:effectLst/>
                <a:latin typeface="Consolas" panose="020B0609020204030204" pitchFamily="49" charset="0"/>
                <a:cs typeface="Consolas" panose="020B0609020204030204" pitchFamily="49" charset="0"/>
              </a:rPr>
              <a:t> (</a:t>
            </a:r>
            <a:r>
              <a:rPr lang="en-US" sz="1400" b="0" i="1" u="none" strike="noStrike" dirty="0">
                <a:solidFill>
                  <a:srgbClr val="EE4C2C"/>
                </a:solidFill>
                <a:effectLst/>
                <a:latin typeface="Consolas" panose="020B0609020204030204" pitchFamily="49" charset="0"/>
                <a:cs typeface="Consolas" panose="020B0609020204030204" pitchFamily="49" charset="0"/>
                <a:hlinkClick r:id="rId3" tooltip="(in Python v3.13)"/>
              </a:rPr>
              <a:t>int</a:t>
            </a:r>
            <a:r>
              <a:rPr lang="en-US" sz="1400" b="0" i="0" u="none" strike="noStrike" dirty="0">
                <a:solidFill>
                  <a:srgbClr val="262626"/>
                </a:solidFill>
                <a:effectLst/>
                <a:latin typeface="Consolas" panose="020B0609020204030204" pitchFamily="49" charset="0"/>
                <a:cs typeface="Consolas" panose="020B0609020204030204" pitchFamily="49" charset="0"/>
              </a:rPr>
              <a:t>) – Number of channels in the input image</a:t>
            </a:r>
          </a:p>
          <a:p>
            <a:pPr marL="285750" indent="-285750" algn="l">
              <a:lnSpc>
                <a:spcPct val="150000"/>
              </a:lnSpc>
              <a:buFont typeface="Arial" panose="020B0604020202020204" pitchFamily="34" charset="0"/>
              <a:buChar char="•"/>
            </a:pPr>
            <a:r>
              <a:rPr lang="en-US" sz="1400" b="1" i="0" u="none" strike="noStrike" dirty="0" err="1">
                <a:solidFill>
                  <a:srgbClr val="262626"/>
                </a:solidFill>
                <a:effectLst/>
                <a:latin typeface="Consolas" panose="020B0609020204030204" pitchFamily="49" charset="0"/>
                <a:cs typeface="Consolas" panose="020B0609020204030204" pitchFamily="49" charset="0"/>
              </a:rPr>
              <a:t>out_channels</a:t>
            </a:r>
            <a:r>
              <a:rPr lang="en-US" sz="1400" b="0" i="0" u="none" strike="noStrike" dirty="0">
                <a:solidFill>
                  <a:srgbClr val="262626"/>
                </a:solidFill>
                <a:effectLst/>
                <a:latin typeface="Consolas" panose="020B0609020204030204" pitchFamily="49" charset="0"/>
                <a:cs typeface="Consolas" panose="020B0609020204030204" pitchFamily="49" charset="0"/>
              </a:rPr>
              <a:t> (</a:t>
            </a:r>
            <a:r>
              <a:rPr lang="en-US" sz="1400" b="0" i="1" u="none" strike="noStrike" dirty="0">
                <a:solidFill>
                  <a:srgbClr val="EE4C2C"/>
                </a:solidFill>
                <a:effectLst/>
                <a:latin typeface="Consolas" panose="020B0609020204030204" pitchFamily="49" charset="0"/>
                <a:cs typeface="Consolas" panose="020B0609020204030204" pitchFamily="49" charset="0"/>
                <a:hlinkClick r:id="rId3" tooltip="(in Python v3.13)"/>
              </a:rPr>
              <a:t>int</a:t>
            </a:r>
            <a:r>
              <a:rPr lang="en-US" sz="1400" b="0" i="0" u="none" strike="noStrike" dirty="0">
                <a:solidFill>
                  <a:srgbClr val="262626"/>
                </a:solidFill>
                <a:effectLst/>
                <a:latin typeface="Consolas" panose="020B0609020204030204" pitchFamily="49" charset="0"/>
                <a:cs typeface="Consolas" panose="020B0609020204030204" pitchFamily="49" charset="0"/>
              </a:rPr>
              <a:t>) – Number of channels produced by the convolution</a:t>
            </a:r>
          </a:p>
          <a:p>
            <a:pPr marL="285750" indent="-285750" algn="l">
              <a:lnSpc>
                <a:spcPct val="150000"/>
              </a:lnSpc>
              <a:buFont typeface="Arial" panose="020B0604020202020204" pitchFamily="34" charset="0"/>
              <a:buChar char="•"/>
            </a:pPr>
            <a:r>
              <a:rPr lang="en-US" sz="1400" b="1" i="0" u="none" strike="noStrike" dirty="0" err="1">
                <a:solidFill>
                  <a:srgbClr val="262626"/>
                </a:solidFill>
                <a:effectLst/>
                <a:latin typeface="Consolas" panose="020B0609020204030204" pitchFamily="49" charset="0"/>
                <a:cs typeface="Consolas" panose="020B0609020204030204" pitchFamily="49" charset="0"/>
              </a:rPr>
              <a:t>kernel_size</a:t>
            </a:r>
            <a:r>
              <a:rPr lang="en-US" sz="1400" b="0" i="0" u="none" strike="noStrike" dirty="0">
                <a:solidFill>
                  <a:srgbClr val="262626"/>
                </a:solidFill>
                <a:effectLst/>
                <a:latin typeface="Consolas" panose="020B0609020204030204" pitchFamily="49" charset="0"/>
                <a:cs typeface="Consolas" panose="020B0609020204030204" pitchFamily="49" charset="0"/>
              </a:rPr>
              <a:t> (</a:t>
            </a:r>
            <a:r>
              <a:rPr lang="en-US" sz="1400" b="0" i="1" u="none" strike="noStrike" dirty="0">
                <a:solidFill>
                  <a:srgbClr val="EE4C2C"/>
                </a:solidFill>
                <a:effectLst/>
                <a:latin typeface="Consolas" panose="020B0609020204030204" pitchFamily="49" charset="0"/>
                <a:cs typeface="Consolas" panose="020B0609020204030204" pitchFamily="49" charset="0"/>
                <a:hlinkClick r:id="rId3" tooltip="(in Python v3.13)"/>
              </a:rPr>
              <a:t>int</a:t>
            </a:r>
            <a:r>
              <a:rPr lang="en-US" sz="1400" b="0" i="1" u="none" strike="noStrike" dirty="0">
                <a:solidFill>
                  <a:srgbClr val="262626"/>
                </a:solidFill>
                <a:effectLst/>
                <a:latin typeface="Consolas" panose="020B0609020204030204" pitchFamily="49" charset="0"/>
                <a:cs typeface="Consolas" panose="020B0609020204030204" pitchFamily="49" charset="0"/>
              </a:rPr>
              <a:t> or </a:t>
            </a:r>
            <a:r>
              <a:rPr lang="en-US" sz="1400" b="0" i="1" u="none" strike="noStrike" dirty="0">
                <a:solidFill>
                  <a:srgbClr val="EE4C2C"/>
                </a:solidFill>
                <a:effectLst/>
                <a:latin typeface="Consolas" panose="020B0609020204030204" pitchFamily="49" charset="0"/>
                <a:cs typeface="Consolas" panose="020B0609020204030204" pitchFamily="49" charset="0"/>
                <a:hlinkClick r:id="rId4" tooltip="(in Python v3.13)"/>
              </a:rPr>
              <a:t>tuple</a:t>
            </a:r>
            <a:r>
              <a:rPr lang="en-US" sz="1400" b="0" i="0" u="none" strike="noStrike" dirty="0">
                <a:solidFill>
                  <a:srgbClr val="262626"/>
                </a:solidFill>
                <a:effectLst/>
                <a:latin typeface="Consolas" panose="020B0609020204030204" pitchFamily="49" charset="0"/>
                <a:cs typeface="Consolas" panose="020B0609020204030204" pitchFamily="49" charset="0"/>
              </a:rPr>
              <a:t>) – Size of the convolving kernel</a:t>
            </a:r>
          </a:p>
          <a:p>
            <a:pPr marL="285750" indent="-285750" algn="l">
              <a:lnSpc>
                <a:spcPct val="150000"/>
              </a:lnSpc>
              <a:buFont typeface="Arial" panose="020B0604020202020204" pitchFamily="34" charset="0"/>
              <a:buChar char="•"/>
            </a:pPr>
            <a:r>
              <a:rPr lang="en-US" sz="1400" b="1" i="0" u="none" strike="noStrike" dirty="0">
                <a:solidFill>
                  <a:srgbClr val="262626"/>
                </a:solidFill>
                <a:effectLst/>
                <a:latin typeface="Consolas" panose="020B0609020204030204" pitchFamily="49" charset="0"/>
                <a:cs typeface="Consolas" panose="020B0609020204030204" pitchFamily="49" charset="0"/>
              </a:rPr>
              <a:t>stride</a:t>
            </a:r>
            <a:r>
              <a:rPr lang="en-US" sz="1400" b="0" i="0" u="none" strike="noStrike" dirty="0">
                <a:solidFill>
                  <a:srgbClr val="262626"/>
                </a:solidFill>
                <a:effectLst/>
                <a:latin typeface="Consolas" panose="020B0609020204030204" pitchFamily="49" charset="0"/>
                <a:cs typeface="Consolas" panose="020B0609020204030204" pitchFamily="49" charset="0"/>
              </a:rPr>
              <a:t> (</a:t>
            </a:r>
            <a:r>
              <a:rPr lang="en-US" sz="1400" b="0" i="1" u="none" strike="noStrike" dirty="0">
                <a:solidFill>
                  <a:srgbClr val="EE4C2C"/>
                </a:solidFill>
                <a:effectLst/>
                <a:latin typeface="Consolas" panose="020B0609020204030204" pitchFamily="49" charset="0"/>
                <a:cs typeface="Consolas" panose="020B0609020204030204" pitchFamily="49" charset="0"/>
                <a:hlinkClick r:id="rId3" tooltip="(in Python v3.13)"/>
              </a:rPr>
              <a:t>int</a:t>
            </a:r>
            <a:r>
              <a:rPr lang="en-US" sz="1400" b="0" i="1" u="none" strike="noStrike" dirty="0">
                <a:solidFill>
                  <a:srgbClr val="262626"/>
                </a:solidFill>
                <a:effectLst/>
                <a:latin typeface="Consolas" panose="020B0609020204030204" pitchFamily="49" charset="0"/>
                <a:cs typeface="Consolas" panose="020B0609020204030204" pitchFamily="49" charset="0"/>
              </a:rPr>
              <a:t> or </a:t>
            </a:r>
            <a:r>
              <a:rPr lang="en-US" sz="1400" b="0" i="1" u="none" strike="noStrike" dirty="0">
                <a:solidFill>
                  <a:srgbClr val="EE4C2C"/>
                </a:solidFill>
                <a:effectLst/>
                <a:latin typeface="Consolas" panose="020B0609020204030204" pitchFamily="49" charset="0"/>
                <a:cs typeface="Consolas" panose="020B0609020204030204" pitchFamily="49" charset="0"/>
                <a:hlinkClick r:id="rId4" tooltip="(in Python v3.13)"/>
              </a:rPr>
              <a:t>tuple</a:t>
            </a:r>
            <a:r>
              <a:rPr lang="en-US" sz="1400" b="0" i="1" u="none" strike="noStrike" dirty="0">
                <a:solidFill>
                  <a:srgbClr val="262626"/>
                </a:solidFill>
                <a:effectLst/>
                <a:latin typeface="Consolas" panose="020B0609020204030204" pitchFamily="49" charset="0"/>
                <a:cs typeface="Consolas" panose="020B0609020204030204" pitchFamily="49" charset="0"/>
              </a:rPr>
              <a:t>, optional</a:t>
            </a:r>
            <a:r>
              <a:rPr lang="en-US" sz="1400" b="0" i="0" u="none" strike="noStrike" dirty="0">
                <a:solidFill>
                  <a:srgbClr val="262626"/>
                </a:solidFill>
                <a:effectLst/>
                <a:latin typeface="Consolas" panose="020B0609020204030204" pitchFamily="49" charset="0"/>
                <a:cs typeface="Consolas" panose="020B0609020204030204" pitchFamily="49" charset="0"/>
              </a:rPr>
              <a:t>) – Stride of the convolution. Default: 1</a:t>
            </a:r>
          </a:p>
          <a:p>
            <a:pPr marL="285750" indent="-285750" algn="l">
              <a:lnSpc>
                <a:spcPct val="150000"/>
              </a:lnSpc>
              <a:buFont typeface="Arial" panose="020B0604020202020204" pitchFamily="34" charset="0"/>
              <a:buChar char="•"/>
            </a:pPr>
            <a:r>
              <a:rPr lang="en-US" sz="1400" b="1" i="0" u="none" strike="noStrike" dirty="0">
                <a:solidFill>
                  <a:srgbClr val="262626"/>
                </a:solidFill>
                <a:effectLst/>
                <a:latin typeface="Consolas" panose="020B0609020204030204" pitchFamily="49" charset="0"/>
                <a:cs typeface="Consolas" panose="020B0609020204030204" pitchFamily="49" charset="0"/>
              </a:rPr>
              <a:t>padding</a:t>
            </a:r>
            <a:r>
              <a:rPr lang="en-US" sz="1400" b="0" i="0" u="none" strike="noStrike" dirty="0">
                <a:solidFill>
                  <a:srgbClr val="262626"/>
                </a:solidFill>
                <a:effectLst/>
                <a:latin typeface="Consolas" panose="020B0609020204030204" pitchFamily="49" charset="0"/>
                <a:cs typeface="Consolas" panose="020B0609020204030204" pitchFamily="49" charset="0"/>
              </a:rPr>
              <a:t> (</a:t>
            </a:r>
            <a:r>
              <a:rPr lang="en-US" sz="1400" b="0" i="1" u="none" strike="noStrike" dirty="0">
                <a:solidFill>
                  <a:srgbClr val="EE4C2C"/>
                </a:solidFill>
                <a:effectLst/>
                <a:latin typeface="Consolas" panose="020B0609020204030204" pitchFamily="49" charset="0"/>
                <a:cs typeface="Consolas" panose="020B0609020204030204" pitchFamily="49" charset="0"/>
                <a:hlinkClick r:id="rId3" tooltip="(in Python v3.13)"/>
              </a:rPr>
              <a:t>int</a:t>
            </a:r>
            <a:r>
              <a:rPr lang="en-US" sz="1400" b="0" i="1" u="none" strike="noStrike" dirty="0">
                <a:solidFill>
                  <a:srgbClr val="262626"/>
                </a:solidFill>
                <a:effectLst/>
                <a:latin typeface="Consolas" panose="020B0609020204030204" pitchFamily="49" charset="0"/>
                <a:cs typeface="Consolas" panose="020B0609020204030204" pitchFamily="49" charset="0"/>
              </a:rPr>
              <a:t>, </a:t>
            </a:r>
            <a:r>
              <a:rPr lang="en-US" sz="1400" b="0" i="1" u="none" strike="noStrike" dirty="0">
                <a:solidFill>
                  <a:srgbClr val="EE4C2C"/>
                </a:solidFill>
                <a:effectLst/>
                <a:latin typeface="Consolas" panose="020B0609020204030204" pitchFamily="49" charset="0"/>
                <a:cs typeface="Consolas" panose="020B0609020204030204" pitchFamily="49" charset="0"/>
                <a:hlinkClick r:id="rId4" tooltip="(in Python v3.13)"/>
              </a:rPr>
              <a:t>tuple</a:t>
            </a:r>
            <a:r>
              <a:rPr lang="en-US" sz="1400" b="0" i="1" u="none" strike="noStrike" dirty="0">
                <a:solidFill>
                  <a:srgbClr val="262626"/>
                </a:solidFill>
                <a:effectLst/>
                <a:latin typeface="Consolas" panose="020B0609020204030204" pitchFamily="49" charset="0"/>
                <a:cs typeface="Consolas" panose="020B0609020204030204" pitchFamily="49" charset="0"/>
              </a:rPr>
              <a:t> or </a:t>
            </a:r>
            <a:r>
              <a:rPr lang="en-US" sz="1400" b="0" i="1" u="none" strike="noStrike" dirty="0">
                <a:solidFill>
                  <a:srgbClr val="EE4C2C"/>
                </a:solidFill>
                <a:effectLst/>
                <a:latin typeface="Consolas" panose="020B0609020204030204" pitchFamily="49" charset="0"/>
                <a:cs typeface="Consolas" panose="020B0609020204030204" pitchFamily="49" charset="0"/>
                <a:hlinkClick r:id="rId5" tooltip="(in Python v3.13)"/>
              </a:rPr>
              <a:t>str</a:t>
            </a:r>
            <a:r>
              <a:rPr lang="en-US" sz="1400" b="0" i="1" u="none" strike="noStrike" dirty="0">
                <a:solidFill>
                  <a:srgbClr val="262626"/>
                </a:solidFill>
                <a:effectLst/>
                <a:latin typeface="Consolas" panose="020B0609020204030204" pitchFamily="49" charset="0"/>
                <a:cs typeface="Consolas" panose="020B0609020204030204" pitchFamily="49" charset="0"/>
              </a:rPr>
              <a:t>, optional</a:t>
            </a:r>
            <a:r>
              <a:rPr lang="en-US" sz="1400" b="0" i="0" u="none" strike="noStrike" dirty="0">
                <a:solidFill>
                  <a:srgbClr val="262626"/>
                </a:solidFill>
                <a:effectLst/>
                <a:latin typeface="Consolas" panose="020B0609020204030204" pitchFamily="49" charset="0"/>
                <a:cs typeface="Consolas" panose="020B0609020204030204" pitchFamily="49" charset="0"/>
              </a:rPr>
              <a:t>) – Padding added to all four sides of the input. Default: 0</a:t>
            </a:r>
          </a:p>
          <a:p>
            <a:pPr marL="285750" indent="-285750" algn="l">
              <a:lnSpc>
                <a:spcPct val="150000"/>
              </a:lnSpc>
              <a:buFont typeface="Arial" panose="020B0604020202020204" pitchFamily="34" charset="0"/>
              <a:buChar char="•"/>
            </a:pPr>
            <a:r>
              <a:rPr lang="en-US" sz="1400" b="1" i="0" u="none" strike="noStrike" dirty="0">
                <a:solidFill>
                  <a:schemeClr val="bg1">
                    <a:lumMod val="65000"/>
                  </a:schemeClr>
                </a:solidFill>
                <a:effectLst/>
                <a:latin typeface="Consolas" panose="020B0609020204030204" pitchFamily="49" charset="0"/>
                <a:cs typeface="Consolas" panose="020B0609020204030204" pitchFamily="49" charset="0"/>
              </a:rPr>
              <a:t>dilation</a:t>
            </a:r>
            <a:r>
              <a:rPr lang="en-US" sz="1400" b="0" i="0" u="none" strike="noStrike" dirty="0">
                <a:solidFill>
                  <a:schemeClr val="bg1">
                    <a:lumMod val="65000"/>
                  </a:schemeClr>
                </a:solidFill>
                <a:effectLst/>
                <a:latin typeface="Consolas" panose="020B0609020204030204" pitchFamily="49" charset="0"/>
                <a:cs typeface="Consolas" panose="020B0609020204030204" pitchFamily="49" charset="0"/>
              </a:rPr>
              <a:t> (</a:t>
            </a:r>
            <a:r>
              <a:rPr lang="en-US" sz="1400" b="0" i="1" u="none" strike="noStrike" dirty="0">
                <a:solidFill>
                  <a:schemeClr val="bg1">
                    <a:lumMod val="65000"/>
                  </a:schemeClr>
                </a:solidFill>
                <a:effectLst/>
                <a:latin typeface="Consolas" panose="020B0609020204030204" pitchFamily="49" charset="0"/>
                <a:cs typeface="Consolas" panose="020B0609020204030204" pitchFamily="49" charset="0"/>
                <a:hlinkClick r:id="rId3" tooltip="(in Python v3.13)">
                  <a:extLst>
                    <a:ext uri="{A12FA001-AC4F-418D-AE19-62706E023703}">
                      <ahyp:hlinkClr xmlns:ahyp="http://schemas.microsoft.com/office/drawing/2018/hyperlinkcolor" val="tx"/>
                    </a:ext>
                  </a:extLst>
                </a:hlinkClick>
              </a:rPr>
              <a:t>int</a:t>
            </a:r>
            <a:r>
              <a:rPr lang="en-US" sz="1400" b="0" i="1" u="none" strike="noStrike" dirty="0">
                <a:solidFill>
                  <a:schemeClr val="bg1">
                    <a:lumMod val="65000"/>
                  </a:schemeClr>
                </a:solidFill>
                <a:effectLst/>
                <a:latin typeface="Consolas" panose="020B0609020204030204" pitchFamily="49" charset="0"/>
                <a:cs typeface="Consolas" panose="020B0609020204030204" pitchFamily="49" charset="0"/>
              </a:rPr>
              <a:t> or </a:t>
            </a:r>
            <a:r>
              <a:rPr lang="en-US" sz="1400" b="0" i="1" u="none" strike="noStrike" dirty="0">
                <a:solidFill>
                  <a:schemeClr val="bg1">
                    <a:lumMod val="65000"/>
                  </a:schemeClr>
                </a:solidFill>
                <a:effectLst/>
                <a:latin typeface="Consolas" panose="020B0609020204030204" pitchFamily="49" charset="0"/>
                <a:cs typeface="Consolas" panose="020B0609020204030204" pitchFamily="49" charset="0"/>
                <a:hlinkClick r:id="rId4" tooltip="(in Python v3.13)">
                  <a:extLst>
                    <a:ext uri="{A12FA001-AC4F-418D-AE19-62706E023703}">
                      <ahyp:hlinkClr xmlns:ahyp="http://schemas.microsoft.com/office/drawing/2018/hyperlinkcolor" val="tx"/>
                    </a:ext>
                  </a:extLst>
                </a:hlinkClick>
              </a:rPr>
              <a:t>tuple</a:t>
            </a:r>
            <a:r>
              <a:rPr lang="en-US" sz="1400" b="0" i="1" u="none" strike="noStrike" dirty="0">
                <a:solidFill>
                  <a:schemeClr val="bg1">
                    <a:lumMod val="65000"/>
                  </a:schemeClr>
                </a:solidFill>
                <a:effectLst/>
                <a:latin typeface="Consolas" panose="020B0609020204030204" pitchFamily="49" charset="0"/>
                <a:cs typeface="Consolas" panose="020B0609020204030204" pitchFamily="49" charset="0"/>
              </a:rPr>
              <a:t>, optional</a:t>
            </a:r>
            <a:r>
              <a:rPr lang="en-US" sz="1400" b="0" i="0" u="none" strike="noStrike" dirty="0">
                <a:solidFill>
                  <a:schemeClr val="bg1">
                    <a:lumMod val="65000"/>
                  </a:schemeClr>
                </a:solidFill>
                <a:effectLst/>
                <a:latin typeface="Consolas" panose="020B0609020204030204" pitchFamily="49" charset="0"/>
                <a:cs typeface="Consolas" panose="020B0609020204030204" pitchFamily="49" charset="0"/>
              </a:rPr>
              <a:t>) – Spacing between kernel elements. Default: 1</a:t>
            </a:r>
          </a:p>
          <a:p>
            <a:pPr marL="285750" indent="-285750" algn="l">
              <a:lnSpc>
                <a:spcPct val="150000"/>
              </a:lnSpc>
              <a:buFont typeface="Arial" panose="020B0604020202020204" pitchFamily="34" charset="0"/>
              <a:buChar char="•"/>
            </a:pPr>
            <a:r>
              <a:rPr lang="en-US" sz="1400" b="1" i="0" u="none" strike="noStrike" dirty="0">
                <a:solidFill>
                  <a:schemeClr val="bg1">
                    <a:lumMod val="65000"/>
                  </a:schemeClr>
                </a:solidFill>
                <a:effectLst/>
                <a:latin typeface="Consolas" panose="020B0609020204030204" pitchFamily="49" charset="0"/>
                <a:cs typeface="Consolas" panose="020B0609020204030204" pitchFamily="49" charset="0"/>
              </a:rPr>
              <a:t>groups</a:t>
            </a:r>
            <a:r>
              <a:rPr lang="en-US" sz="1400" b="0" i="0" u="none" strike="noStrike" dirty="0">
                <a:solidFill>
                  <a:schemeClr val="bg1">
                    <a:lumMod val="65000"/>
                  </a:schemeClr>
                </a:solidFill>
                <a:effectLst/>
                <a:latin typeface="Consolas" panose="020B0609020204030204" pitchFamily="49" charset="0"/>
                <a:cs typeface="Consolas" panose="020B0609020204030204" pitchFamily="49" charset="0"/>
              </a:rPr>
              <a:t> (</a:t>
            </a:r>
            <a:r>
              <a:rPr lang="en-US" sz="1400" b="0" i="1" u="none" strike="noStrike" dirty="0">
                <a:solidFill>
                  <a:schemeClr val="bg1">
                    <a:lumMod val="65000"/>
                  </a:schemeClr>
                </a:solidFill>
                <a:effectLst/>
                <a:latin typeface="Consolas" panose="020B0609020204030204" pitchFamily="49" charset="0"/>
                <a:cs typeface="Consolas" panose="020B0609020204030204" pitchFamily="49" charset="0"/>
                <a:hlinkClick r:id="rId3" tooltip="(in Python v3.13)">
                  <a:extLst>
                    <a:ext uri="{A12FA001-AC4F-418D-AE19-62706E023703}">
                      <ahyp:hlinkClr xmlns:ahyp="http://schemas.microsoft.com/office/drawing/2018/hyperlinkcolor" val="tx"/>
                    </a:ext>
                  </a:extLst>
                </a:hlinkClick>
              </a:rPr>
              <a:t>int</a:t>
            </a:r>
            <a:r>
              <a:rPr lang="en-US" sz="1400" b="0" i="1" u="none" strike="noStrike" dirty="0">
                <a:solidFill>
                  <a:schemeClr val="bg1">
                    <a:lumMod val="65000"/>
                  </a:schemeClr>
                </a:solidFill>
                <a:effectLst/>
                <a:latin typeface="Consolas" panose="020B0609020204030204" pitchFamily="49" charset="0"/>
                <a:cs typeface="Consolas" panose="020B0609020204030204" pitchFamily="49" charset="0"/>
              </a:rPr>
              <a:t>, optional</a:t>
            </a:r>
            <a:r>
              <a:rPr lang="en-US" sz="1400" b="0" i="0" u="none" strike="noStrike" dirty="0">
                <a:solidFill>
                  <a:schemeClr val="bg1">
                    <a:lumMod val="65000"/>
                  </a:schemeClr>
                </a:solidFill>
                <a:effectLst/>
                <a:latin typeface="Consolas" panose="020B0609020204030204" pitchFamily="49" charset="0"/>
                <a:cs typeface="Consolas" panose="020B0609020204030204" pitchFamily="49" charset="0"/>
              </a:rPr>
              <a:t>) – Number of blocked connections from input channels to output channels. Default: 1</a:t>
            </a:r>
          </a:p>
          <a:p>
            <a:pPr marL="285750" indent="-285750" algn="l">
              <a:lnSpc>
                <a:spcPct val="150000"/>
              </a:lnSpc>
              <a:buFont typeface="Arial" panose="020B0604020202020204" pitchFamily="34" charset="0"/>
              <a:buChar char="•"/>
            </a:pPr>
            <a:r>
              <a:rPr lang="en-US" sz="1400" b="1" i="0" u="none" strike="noStrike" dirty="0">
                <a:solidFill>
                  <a:srgbClr val="262626"/>
                </a:solidFill>
                <a:effectLst/>
                <a:latin typeface="Consolas" panose="020B0609020204030204" pitchFamily="49" charset="0"/>
                <a:cs typeface="Consolas" panose="020B0609020204030204" pitchFamily="49" charset="0"/>
              </a:rPr>
              <a:t>bias</a:t>
            </a:r>
            <a:r>
              <a:rPr lang="en-US" sz="1400" b="0" i="0" u="none" strike="noStrike" dirty="0">
                <a:solidFill>
                  <a:srgbClr val="262626"/>
                </a:solidFill>
                <a:effectLst/>
                <a:latin typeface="Consolas" panose="020B0609020204030204" pitchFamily="49" charset="0"/>
                <a:cs typeface="Consolas" panose="020B0609020204030204" pitchFamily="49" charset="0"/>
              </a:rPr>
              <a:t> (</a:t>
            </a:r>
            <a:r>
              <a:rPr lang="en-US" sz="1400" b="0" i="1" u="none" strike="noStrike" dirty="0">
                <a:solidFill>
                  <a:srgbClr val="EE4C2C"/>
                </a:solidFill>
                <a:effectLst/>
                <a:latin typeface="Consolas" panose="020B0609020204030204" pitchFamily="49" charset="0"/>
                <a:cs typeface="Consolas" panose="020B0609020204030204" pitchFamily="49" charset="0"/>
                <a:hlinkClick r:id="rId6" tooltip="(in Python v3.13)"/>
              </a:rPr>
              <a:t>bool</a:t>
            </a:r>
            <a:r>
              <a:rPr lang="en-US" sz="1400" b="0" i="1" u="none" strike="noStrike" dirty="0">
                <a:solidFill>
                  <a:srgbClr val="262626"/>
                </a:solidFill>
                <a:effectLst/>
                <a:latin typeface="Consolas" panose="020B0609020204030204" pitchFamily="49" charset="0"/>
                <a:cs typeface="Consolas" panose="020B0609020204030204" pitchFamily="49" charset="0"/>
              </a:rPr>
              <a:t>, optional</a:t>
            </a:r>
            <a:r>
              <a:rPr lang="en-US" sz="1400" b="0" i="0" u="none" strike="noStrike" dirty="0">
                <a:solidFill>
                  <a:srgbClr val="262626"/>
                </a:solidFill>
                <a:effectLst/>
                <a:latin typeface="Consolas" panose="020B0609020204030204" pitchFamily="49" charset="0"/>
                <a:cs typeface="Consolas" panose="020B0609020204030204" pitchFamily="49" charset="0"/>
              </a:rPr>
              <a:t>) – If </a:t>
            </a:r>
            <a:r>
              <a:rPr lang="en-US" sz="1400" b="0" i="0" u="none" strike="noStrike" dirty="0">
                <a:solidFill>
                  <a:srgbClr val="6C6C6D"/>
                </a:solidFill>
                <a:effectLst/>
                <a:latin typeface="Consolas" panose="020B0609020204030204" pitchFamily="49" charset="0"/>
                <a:cs typeface="Consolas" panose="020B0609020204030204" pitchFamily="49" charset="0"/>
              </a:rPr>
              <a:t>True</a:t>
            </a:r>
            <a:r>
              <a:rPr lang="en-US" sz="1400" b="0" i="0" u="none" strike="noStrike" dirty="0">
                <a:solidFill>
                  <a:srgbClr val="262626"/>
                </a:solidFill>
                <a:effectLst/>
                <a:latin typeface="Consolas" panose="020B0609020204030204" pitchFamily="49" charset="0"/>
                <a:cs typeface="Consolas" panose="020B0609020204030204" pitchFamily="49" charset="0"/>
              </a:rPr>
              <a:t>, adds a learnable bias to the output. Default: </a:t>
            </a:r>
            <a:r>
              <a:rPr lang="en-US" sz="1400" b="0" i="0" u="none" strike="noStrike" dirty="0">
                <a:solidFill>
                  <a:srgbClr val="6C6C6D"/>
                </a:solidFill>
                <a:effectLst/>
                <a:latin typeface="Consolas" panose="020B0609020204030204" pitchFamily="49" charset="0"/>
                <a:cs typeface="Consolas" panose="020B0609020204030204" pitchFamily="49" charset="0"/>
              </a:rPr>
              <a:t>True</a:t>
            </a:r>
            <a:endParaRPr lang="en-US" sz="1400" b="0" i="0" u="none" strike="noStrike" dirty="0">
              <a:solidFill>
                <a:srgbClr val="262626"/>
              </a:solidFill>
              <a:effectLst/>
              <a:latin typeface="Consolas" panose="020B0609020204030204" pitchFamily="49" charset="0"/>
              <a:cs typeface="Consolas" panose="020B0609020204030204" pitchFamily="49" charset="0"/>
            </a:endParaRPr>
          </a:p>
          <a:p>
            <a:pPr marL="285750" indent="-285750" algn="l">
              <a:lnSpc>
                <a:spcPct val="150000"/>
              </a:lnSpc>
              <a:buFont typeface="Arial" panose="020B0604020202020204" pitchFamily="34" charset="0"/>
              <a:buChar char="•"/>
            </a:pPr>
            <a:r>
              <a:rPr lang="en-US" sz="1400" b="1" i="0" u="none" strike="noStrike" dirty="0" err="1">
                <a:solidFill>
                  <a:srgbClr val="262626"/>
                </a:solidFill>
                <a:effectLst/>
                <a:latin typeface="Consolas" panose="020B0609020204030204" pitchFamily="49" charset="0"/>
                <a:cs typeface="Consolas" panose="020B0609020204030204" pitchFamily="49" charset="0"/>
              </a:rPr>
              <a:t>padding_mode</a:t>
            </a:r>
            <a:r>
              <a:rPr lang="en-US" sz="1400" b="0" i="0" u="none" strike="noStrike" dirty="0">
                <a:solidFill>
                  <a:srgbClr val="262626"/>
                </a:solidFill>
                <a:effectLst/>
                <a:latin typeface="Consolas" panose="020B0609020204030204" pitchFamily="49" charset="0"/>
                <a:cs typeface="Consolas" panose="020B0609020204030204" pitchFamily="49" charset="0"/>
              </a:rPr>
              <a:t> (</a:t>
            </a:r>
            <a:r>
              <a:rPr lang="en-US" sz="1400" b="0" i="1" u="none" strike="noStrike" dirty="0">
                <a:solidFill>
                  <a:srgbClr val="EE4C2C"/>
                </a:solidFill>
                <a:effectLst/>
                <a:latin typeface="Consolas" panose="020B0609020204030204" pitchFamily="49" charset="0"/>
                <a:cs typeface="Consolas" panose="020B0609020204030204" pitchFamily="49" charset="0"/>
                <a:hlinkClick r:id="rId5" tooltip="(in Python v3.13)"/>
              </a:rPr>
              <a:t>str</a:t>
            </a:r>
            <a:r>
              <a:rPr lang="en-US" sz="1400" b="0" i="1" u="none" strike="noStrike" dirty="0">
                <a:solidFill>
                  <a:srgbClr val="262626"/>
                </a:solidFill>
                <a:effectLst/>
                <a:latin typeface="Consolas" panose="020B0609020204030204" pitchFamily="49" charset="0"/>
                <a:cs typeface="Consolas" panose="020B0609020204030204" pitchFamily="49" charset="0"/>
              </a:rPr>
              <a:t>, optional</a:t>
            </a:r>
            <a:r>
              <a:rPr lang="en-US" sz="1400" b="0" i="0" u="none" strike="noStrike" dirty="0">
                <a:solidFill>
                  <a:srgbClr val="262626"/>
                </a:solidFill>
                <a:effectLst/>
                <a:latin typeface="Consolas" panose="020B0609020204030204" pitchFamily="49" charset="0"/>
                <a:cs typeface="Consolas" panose="020B0609020204030204" pitchFamily="49" charset="0"/>
              </a:rPr>
              <a:t>) – </a:t>
            </a:r>
            <a:r>
              <a:rPr lang="en-US" sz="1400" b="0" i="0" u="none" strike="noStrike" dirty="0">
                <a:solidFill>
                  <a:srgbClr val="6C6C6D"/>
                </a:solidFill>
                <a:effectLst/>
                <a:latin typeface="Consolas" panose="020B0609020204030204" pitchFamily="49" charset="0"/>
                <a:cs typeface="Consolas" panose="020B0609020204030204" pitchFamily="49" charset="0"/>
              </a:rPr>
              <a:t>'zeros'</a:t>
            </a:r>
            <a:r>
              <a:rPr lang="en-US" sz="1400" b="0" i="0" u="none" strike="noStrike" dirty="0">
                <a:solidFill>
                  <a:srgbClr val="262626"/>
                </a:solidFill>
                <a:effectLst/>
                <a:latin typeface="Consolas" panose="020B0609020204030204" pitchFamily="49" charset="0"/>
                <a:cs typeface="Consolas" panose="020B0609020204030204" pitchFamily="49" charset="0"/>
              </a:rPr>
              <a:t>, </a:t>
            </a:r>
            <a:r>
              <a:rPr lang="en-US" sz="1400" b="0" i="0" u="none" strike="noStrike" dirty="0">
                <a:solidFill>
                  <a:srgbClr val="6C6C6D"/>
                </a:solidFill>
                <a:effectLst/>
                <a:latin typeface="Consolas" panose="020B0609020204030204" pitchFamily="49" charset="0"/>
                <a:cs typeface="Consolas" panose="020B0609020204030204" pitchFamily="49" charset="0"/>
              </a:rPr>
              <a:t>'reflect'</a:t>
            </a:r>
            <a:r>
              <a:rPr lang="en-US" sz="1400" b="0" i="0" u="none" strike="noStrike" dirty="0">
                <a:solidFill>
                  <a:srgbClr val="262626"/>
                </a:solidFill>
                <a:effectLst/>
                <a:latin typeface="Consolas" panose="020B0609020204030204" pitchFamily="49" charset="0"/>
                <a:cs typeface="Consolas" panose="020B0609020204030204" pitchFamily="49" charset="0"/>
              </a:rPr>
              <a:t>, </a:t>
            </a:r>
            <a:r>
              <a:rPr lang="en-US" sz="1400" b="0" i="0" u="none" strike="noStrike" dirty="0">
                <a:solidFill>
                  <a:srgbClr val="6C6C6D"/>
                </a:solidFill>
                <a:effectLst/>
                <a:latin typeface="Consolas" panose="020B0609020204030204" pitchFamily="49" charset="0"/>
                <a:cs typeface="Consolas" panose="020B0609020204030204" pitchFamily="49" charset="0"/>
              </a:rPr>
              <a:t>'replicate'</a:t>
            </a:r>
            <a:r>
              <a:rPr lang="en-US" sz="1400" b="0" i="0" u="none" strike="noStrike" dirty="0">
                <a:solidFill>
                  <a:srgbClr val="262626"/>
                </a:solidFill>
                <a:effectLst/>
                <a:latin typeface="Consolas" panose="020B0609020204030204" pitchFamily="49" charset="0"/>
                <a:cs typeface="Consolas" panose="020B0609020204030204" pitchFamily="49" charset="0"/>
              </a:rPr>
              <a:t> or </a:t>
            </a:r>
            <a:r>
              <a:rPr lang="en-US" sz="1400" b="0" i="0" u="none" strike="noStrike" dirty="0">
                <a:solidFill>
                  <a:srgbClr val="6C6C6D"/>
                </a:solidFill>
                <a:effectLst/>
                <a:latin typeface="Consolas" panose="020B0609020204030204" pitchFamily="49" charset="0"/>
                <a:cs typeface="Consolas" panose="020B0609020204030204" pitchFamily="49" charset="0"/>
              </a:rPr>
              <a:t>'circular'</a:t>
            </a:r>
            <a:r>
              <a:rPr lang="en-US" sz="1400" b="0" i="0" u="none" strike="noStrike" dirty="0">
                <a:solidFill>
                  <a:srgbClr val="262626"/>
                </a:solidFill>
                <a:effectLst/>
                <a:latin typeface="Consolas" panose="020B0609020204030204" pitchFamily="49" charset="0"/>
                <a:cs typeface="Consolas" panose="020B0609020204030204" pitchFamily="49" charset="0"/>
              </a:rPr>
              <a:t>. Default: </a:t>
            </a:r>
            <a:r>
              <a:rPr lang="en-US" sz="1400" b="0" i="0" u="none" strike="noStrike" dirty="0">
                <a:solidFill>
                  <a:srgbClr val="6C6C6D"/>
                </a:solidFill>
                <a:effectLst/>
                <a:latin typeface="Consolas" panose="020B0609020204030204" pitchFamily="49" charset="0"/>
                <a:cs typeface="Consolas" panose="020B0609020204030204" pitchFamily="49" charset="0"/>
              </a:rPr>
              <a:t>'zeros'</a:t>
            </a:r>
            <a:endParaRPr lang="en-US" sz="1400" b="0" i="0" u="none" strike="noStrike" dirty="0">
              <a:solidFill>
                <a:srgbClr val="262626"/>
              </a:solidFill>
              <a:effectLst/>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7D5776B1-76D5-14F2-4C02-76EC9EBD78B2}"/>
              </a:ext>
            </a:extLst>
          </p:cNvPr>
          <p:cNvPicPr>
            <a:picLocks noChangeAspect="1"/>
          </p:cNvPicPr>
          <p:nvPr/>
        </p:nvPicPr>
        <p:blipFill>
          <a:blip r:embed="rId7"/>
          <a:stretch>
            <a:fillRect/>
          </a:stretch>
        </p:blipFill>
        <p:spPr>
          <a:xfrm>
            <a:off x="1715133" y="1575669"/>
            <a:ext cx="10133209" cy="786531"/>
          </a:xfrm>
          <a:prstGeom prst="rect">
            <a:avLst/>
          </a:prstGeom>
        </p:spPr>
      </p:pic>
    </p:spTree>
    <p:extLst>
      <p:ext uri="{BB962C8B-B14F-4D97-AF65-F5344CB8AC3E}">
        <p14:creationId xmlns:p14="http://schemas.microsoft.com/office/powerpoint/2010/main" val="3941938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FADC3-DD48-26EB-938F-94E5610D4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8427C0-3DBD-8694-3D9F-9DB3A85E04FF}"/>
              </a:ext>
            </a:extLst>
          </p:cNvPr>
          <p:cNvSpPr>
            <a:spLocks noGrp="1"/>
          </p:cNvSpPr>
          <p:nvPr>
            <p:ph type="title"/>
          </p:nvPr>
        </p:nvSpPr>
        <p:spPr/>
        <p:txBody>
          <a:bodyPr/>
          <a:lstStyle/>
          <a:p>
            <a:r>
              <a:rPr lang="en-US" dirty="0"/>
              <a:t>Convolutional Neural Networks</a:t>
            </a:r>
          </a:p>
        </p:txBody>
      </p:sp>
      <p:sp>
        <p:nvSpPr>
          <p:cNvPr id="4" name="Content Placeholder 3">
            <a:extLst>
              <a:ext uri="{FF2B5EF4-FFF2-40B4-BE49-F238E27FC236}">
                <a16:creationId xmlns:a16="http://schemas.microsoft.com/office/drawing/2014/main" id="{9694152D-A6C0-ACAB-50E7-96D618D38613}"/>
              </a:ext>
            </a:extLst>
          </p:cNvPr>
          <p:cNvSpPr>
            <a:spLocks noGrp="1"/>
          </p:cNvSpPr>
          <p:nvPr>
            <p:ph idx="1"/>
          </p:nvPr>
        </p:nvSpPr>
        <p:spPr>
          <a:xfrm>
            <a:off x="1522414" y="1905000"/>
            <a:ext cx="9905998" cy="4267200"/>
          </a:xfrm>
        </p:spPr>
        <p:txBody>
          <a:bodyPr>
            <a:normAutofit/>
          </a:bodyPr>
          <a:lstStyle/>
          <a:p>
            <a:pPr marL="0" indent="0">
              <a:buNone/>
            </a:pPr>
            <a:endParaRPr lang="en-US" sz="2000" b="0" dirty="0">
              <a:latin typeface="Cambria Math" panose="02040503050406030204" pitchFamily="18" charset="0"/>
            </a:endParaRPr>
          </a:p>
          <a:p>
            <a:endParaRPr lang="en-US" sz="2000" b="0" i="1" dirty="0">
              <a:latin typeface="Cambria Math" panose="02040503050406030204" pitchFamily="18" charset="0"/>
            </a:endParaRPr>
          </a:p>
          <a:p>
            <a:endParaRPr lang="en-US" sz="2000" dirty="0"/>
          </a:p>
          <a:p>
            <a:pPr marL="0" indent="0">
              <a:buNone/>
            </a:pPr>
            <a:endParaRPr lang="en-US" sz="2000" dirty="0"/>
          </a:p>
          <a:p>
            <a:pPr marL="0" indent="0">
              <a:buNone/>
            </a:pPr>
            <a:endParaRPr lang="en-US" sz="2000" dirty="0"/>
          </a:p>
        </p:txBody>
      </p:sp>
      <p:sp>
        <p:nvSpPr>
          <p:cNvPr id="6" name="TextBox 5">
            <a:extLst>
              <a:ext uri="{FF2B5EF4-FFF2-40B4-BE49-F238E27FC236}">
                <a16:creationId xmlns:a16="http://schemas.microsoft.com/office/drawing/2014/main" id="{1CC07793-5735-9DA1-CF8B-FF236E2E8B36}"/>
              </a:ext>
            </a:extLst>
          </p:cNvPr>
          <p:cNvSpPr txBox="1"/>
          <p:nvPr/>
        </p:nvSpPr>
        <p:spPr>
          <a:xfrm>
            <a:off x="1693276" y="2531182"/>
            <a:ext cx="10155067" cy="2635978"/>
          </a:xfrm>
          <a:prstGeom prst="rect">
            <a:avLst/>
          </a:prstGeom>
          <a:solidFill>
            <a:srgbClr val="F3F4F8"/>
          </a:solidFill>
        </p:spPr>
        <p:txBody>
          <a:bodyPr wrap="square" rtlCol="0">
            <a:spAutoFit/>
          </a:bodyPr>
          <a:lstStyle/>
          <a:p>
            <a:pPr algn="l">
              <a:lnSpc>
                <a:spcPct val="150000"/>
              </a:lnSpc>
            </a:pPr>
            <a:r>
              <a:rPr lang="en-US" sz="1400" u="sng" dirty="0"/>
              <a:t>Parameters</a:t>
            </a:r>
          </a:p>
          <a:p>
            <a:pPr marL="285750" indent="-285750" algn="l">
              <a:lnSpc>
                <a:spcPct val="150000"/>
              </a:lnSpc>
              <a:buFont typeface="Arial" panose="020B0604020202020204" pitchFamily="34" charset="0"/>
              <a:buChar char="•"/>
            </a:pPr>
            <a:r>
              <a:rPr lang="en-US" sz="1400" b="1" i="0" u="none" strike="noStrike" dirty="0" err="1">
                <a:solidFill>
                  <a:srgbClr val="262626"/>
                </a:solidFill>
                <a:effectLst/>
                <a:latin typeface="FreightSans"/>
              </a:rPr>
              <a:t>kernel_size</a:t>
            </a:r>
            <a:r>
              <a:rPr lang="en-US" sz="1400" b="0" i="0" u="none" strike="noStrike" dirty="0">
                <a:solidFill>
                  <a:srgbClr val="262626"/>
                </a:solidFill>
                <a:effectLst/>
                <a:latin typeface="FreightSans"/>
              </a:rPr>
              <a:t> (</a:t>
            </a:r>
            <a:r>
              <a:rPr lang="en-US" sz="1400" b="0" i="1" u="none" strike="noStrike" dirty="0">
                <a:solidFill>
                  <a:srgbClr val="EE4C2C"/>
                </a:solidFill>
                <a:effectLst/>
                <a:latin typeface="FreightSans"/>
                <a:hlinkClick r:id="rId3" tooltip="(in Python v3.13)"/>
              </a:rPr>
              <a:t>Union</a:t>
            </a:r>
            <a:r>
              <a:rPr lang="en-US" sz="1400" b="0" i="1" u="none" strike="noStrike" dirty="0">
                <a:solidFill>
                  <a:srgbClr val="262626"/>
                </a:solidFill>
                <a:effectLst/>
                <a:latin typeface="FreightSans"/>
              </a:rPr>
              <a:t>[</a:t>
            </a:r>
            <a:r>
              <a:rPr lang="en-US" sz="1400" b="0" i="1" u="none" strike="noStrike" dirty="0">
                <a:solidFill>
                  <a:srgbClr val="EE4C2C"/>
                </a:solidFill>
                <a:effectLst/>
                <a:latin typeface="FreightSans"/>
                <a:hlinkClick r:id="rId4" tooltip="(in Python v3.13)"/>
              </a:rPr>
              <a:t>int</a:t>
            </a:r>
            <a:r>
              <a:rPr lang="en-US" sz="1400" b="0" i="1" u="none" strike="noStrike" dirty="0">
                <a:solidFill>
                  <a:srgbClr val="262626"/>
                </a:solidFill>
                <a:effectLst/>
                <a:latin typeface="FreightSans"/>
              </a:rPr>
              <a:t>, </a:t>
            </a:r>
            <a:r>
              <a:rPr lang="en-US" sz="1400" b="0" i="1" u="none" strike="noStrike" dirty="0">
                <a:solidFill>
                  <a:srgbClr val="EE4C2C"/>
                </a:solidFill>
                <a:effectLst/>
                <a:latin typeface="FreightSans"/>
                <a:hlinkClick r:id="rId5" tooltip="(in Python v3.13)"/>
              </a:rPr>
              <a:t>Tuple</a:t>
            </a:r>
            <a:r>
              <a:rPr lang="en-US" sz="1400" b="0" i="1" u="none" strike="noStrike" dirty="0">
                <a:solidFill>
                  <a:srgbClr val="262626"/>
                </a:solidFill>
                <a:effectLst/>
                <a:latin typeface="FreightSans"/>
              </a:rPr>
              <a:t>[</a:t>
            </a:r>
            <a:r>
              <a:rPr lang="en-US" sz="1400" b="0" i="1" u="none" strike="noStrike" dirty="0">
                <a:solidFill>
                  <a:srgbClr val="EE4C2C"/>
                </a:solidFill>
                <a:effectLst/>
                <a:latin typeface="FreightSans"/>
                <a:hlinkClick r:id="rId4" tooltip="(in Python v3.13)"/>
              </a:rPr>
              <a:t>int</a:t>
            </a:r>
            <a:r>
              <a:rPr lang="en-US" sz="1400" b="0" i="1" u="none" strike="noStrike" dirty="0">
                <a:solidFill>
                  <a:srgbClr val="262626"/>
                </a:solidFill>
                <a:effectLst/>
                <a:latin typeface="FreightSans"/>
              </a:rPr>
              <a:t>, </a:t>
            </a:r>
            <a:r>
              <a:rPr lang="en-US" sz="1400" b="0" i="1" u="none" strike="noStrike" dirty="0">
                <a:solidFill>
                  <a:srgbClr val="EE4C2C"/>
                </a:solidFill>
                <a:effectLst/>
                <a:latin typeface="FreightSans"/>
                <a:hlinkClick r:id="rId4" tooltip="(in Python v3.13)"/>
              </a:rPr>
              <a:t>int</a:t>
            </a:r>
            <a:r>
              <a:rPr lang="en-US" sz="1400" b="0" i="1" u="none" strike="noStrike" dirty="0">
                <a:solidFill>
                  <a:srgbClr val="262626"/>
                </a:solidFill>
                <a:effectLst/>
                <a:latin typeface="FreightSans"/>
              </a:rPr>
              <a:t>]]</a:t>
            </a:r>
            <a:r>
              <a:rPr lang="en-US" sz="1400" b="0" i="0" u="none" strike="noStrike" dirty="0">
                <a:solidFill>
                  <a:srgbClr val="262626"/>
                </a:solidFill>
                <a:effectLst/>
                <a:latin typeface="FreightSans"/>
              </a:rPr>
              <a:t>) – the size of the window to take a max over</a:t>
            </a:r>
          </a:p>
          <a:p>
            <a:pPr marL="285750" indent="-285750" algn="l">
              <a:lnSpc>
                <a:spcPct val="150000"/>
              </a:lnSpc>
              <a:buFont typeface="Arial" panose="020B0604020202020204" pitchFamily="34" charset="0"/>
              <a:buChar char="•"/>
            </a:pPr>
            <a:r>
              <a:rPr lang="en-US" sz="1400" b="1" i="0" u="none" strike="noStrike" dirty="0">
                <a:solidFill>
                  <a:srgbClr val="262626"/>
                </a:solidFill>
                <a:effectLst/>
                <a:latin typeface="FreightSans"/>
              </a:rPr>
              <a:t>stride</a:t>
            </a:r>
            <a:r>
              <a:rPr lang="en-US" sz="1400" b="0" i="0" u="none" strike="noStrike" dirty="0">
                <a:solidFill>
                  <a:srgbClr val="262626"/>
                </a:solidFill>
                <a:effectLst/>
                <a:latin typeface="FreightSans"/>
              </a:rPr>
              <a:t> (</a:t>
            </a:r>
            <a:r>
              <a:rPr lang="en-US" sz="1400" b="0" i="1" u="none" strike="noStrike" dirty="0">
                <a:solidFill>
                  <a:srgbClr val="EE4C2C"/>
                </a:solidFill>
                <a:effectLst/>
                <a:latin typeface="FreightSans"/>
                <a:hlinkClick r:id="rId3" tooltip="(in Python v3.13)"/>
              </a:rPr>
              <a:t>Union</a:t>
            </a:r>
            <a:r>
              <a:rPr lang="en-US" sz="1400" b="0" i="1" u="none" strike="noStrike" dirty="0">
                <a:solidFill>
                  <a:srgbClr val="262626"/>
                </a:solidFill>
                <a:effectLst/>
                <a:latin typeface="FreightSans"/>
              </a:rPr>
              <a:t>[</a:t>
            </a:r>
            <a:r>
              <a:rPr lang="en-US" sz="1400" b="0" i="1" u="none" strike="noStrike" dirty="0">
                <a:solidFill>
                  <a:srgbClr val="EE4C2C"/>
                </a:solidFill>
                <a:effectLst/>
                <a:latin typeface="FreightSans"/>
                <a:hlinkClick r:id="rId4" tooltip="(in Python v3.13)"/>
              </a:rPr>
              <a:t>int</a:t>
            </a:r>
            <a:r>
              <a:rPr lang="en-US" sz="1400" b="0" i="1" u="none" strike="noStrike" dirty="0">
                <a:solidFill>
                  <a:srgbClr val="262626"/>
                </a:solidFill>
                <a:effectLst/>
                <a:latin typeface="FreightSans"/>
              </a:rPr>
              <a:t>, </a:t>
            </a:r>
            <a:r>
              <a:rPr lang="en-US" sz="1400" b="0" i="1" u="none" strike="noStrike" dirty="0">
                <a:solidFill>
                  <a:srgbClr val="EE4C2C"/>
                </a:solidFill>
                <a:effectLst/>
                <a:latin typeface="FreightSans"/>
                <a:hlinkClick r:id="rId5" tooltip="(in Python v3.13)"/>
              </a:rPr>
              <a:t>Tuple</a:t>
            </a:r>
            <a:r>
              <a:rPr lang="en-US" sz="1400" b="0" i="1" u="none" strike="noStrike" dirty="0">
                <a:solidFill>
                  <a:srgbClr val="262626"/>
                </a:solidFill>
                <a:effectLst/>
                <a:latin typeface="FreightSans"/>
              </a:rPr>
              <a:t>[</a:t>
            </a:r>
            <a:r>
              <a:rPr lang="en-US" sz="1400" b="0" i="1" u="none" strike="noStrike" dirty="0">
                <a:solidFill>
                  <a:srgbClr val="EE4C2C"/>
                </a:solidFill>
                <a:effectLst/>
                <a:latin typeface="FreightSans"/>
                <a:hlinkClick r:id="rId4" tooltip="(in Python v3.13)"/>
              </a:rPr>
              <a:t>int</a:t>
            </a:r>
            <a:r>
              <a:rPr lang="en-US" sz="1400" b="0" i="1" u="none" strike="noStrike" dirty="0">
                <a:solidFill>
                  <a:srgbClr val="262626"/>
                </a:solidFill>
                <a:effectLst/>
                <a:latin typeface="FreightSans"/>
              </a:rPr>
              <a:t>, </a:t>
            </a:r>
            <a:r>
              <a:rPr lang="en-US" sz="1400" b="0" i="1" u="none" strike="noStrike" dirty="0">
                <a:solidFill>
                  <a:srgbClr val="EE4C2C"/>
                </a:solidFill>
                <a:effectLst/>
                <a:latin typeface="FreightSans"/>
                <a:hlinkClick r:id="rId4" tooltip="(in Python v3.13)"/>
              </a:rPr>
              <a:t>int</a:t>
            </a:r>
            <a:r>
              <a:rPr lang="en-US" sz="1400" b="0" i="1" u="none" strike="noStrike" dirty="0">
                <a:solidFill>
                  <a:srgbClr val="262626"/>
                </a:solidFill>
                <a:effectLst/>
                <a:latin typeface="FreightSans"/>
              </a:rPr>
              <a:t>]]</a:t>
            </a:r>
            <a:r>
              <a:rPr lang="en-US" sz="1400" b="0" i="0" u="none" strike="noStrike" dirty="0">
                <a:solidFill>
                  <a:srgbClr val="262626"/>
                </a:solidFill>
                <a:effectLst/>
                <a:latin typeface="FreightSans"/>
              </a:rPr>
              <a:t>) – the stride of the window. Default value is </a:t>
            </a:r>
            <a:r>
              <a:rPr lang="en-US" sz="1400" b="0" i="0" u="none" strike="noStrike" dirty="0" err="1">
                <a:solidFill>
                  <a:srgbClr val="6C6C6D"/>
                </a:solidFill>
                <a:effectLst/>
                <a:latin typeface="IBMPlexMono"/>
              </a:rPr>
              <a:t>kernel_size</a:t>
            </a:r>
            <a:endParaRPr lang="en-US" sz="1400" b="0" i="0" u="none" strike="noStrike" dirty="0">
              <a:solidFill>
                <a:srgbClr val="262626"/>
              </a:solidFill>
              <a:effectLst/>
              <a:latin typeface="FreightSans"/>
            </a:endParaRPr>
          </a:p>
          <a:p>
            <a:pPr marL="285750" indent="-285750" algn="l">
              <a:lnSpc>
                <a:spcPct val="150000"/>
              </a:lnSpc>
              <a:buFont typeface="Arial" panose="020B0604020202020204" pitchFamily="34" charset="0"/>
              <a:buChar char="•"/>
            </a:pPr>
            <a:r>
              <a:rPr lang="en-US" sz="1400" b="1" i="0" u="none" strike="noStrike" dirty="0">
                <a:solidFill>
                  <a:srgbClr val="262626"/>
                </a:solidFill>
                <a:effectLst/>
                <a:latin typeface="FreightSans"/>
              </a:rPr>
              <a:t>padding</a:t>
            </a:r>
            <a:r>
              <a:rPr lang="en-US" sz="1400" b="0" i="0" u="none" strike="noStrike" dirty="0">
                <a:solidFill>
                  <a:srgbClr val="262626"/>
                </a:solidFill>
                <a:effectLst/>
                <a:latin typeface="FreightSans"/>
              </a:rPr>
              <a:t> (</a:t>
            </a:r>
            <a:r>
              <a:rPr lang="en-US" sz="1400" b="0" i="1" u="none" strike="noStrike" dirty="0">
                <a:solidFill>
                  <a:srgbClr val="EE4C2C"/>
                </a:solidFill>
                <a:effectLst/>
                <a:latin typeface="FreightSans"/>
                <a:hlinkClick r:id="rId3" tooltip="(in Python v3.13)"/>
              </a:rPr>
              <a:t>Union</a:t>
            </a:r>
            <a:r>
              <a:rPr lang="en-US" sz="1400" b="0" i="1" u="none" strike="noStrike" dirty="0">
                <a:solidFill>
                  <a:srgbClr val="262626"/>
                </a:solidFill>
                <a:effectLst/>
                <a:latin typeface="FreightSans"/>
              </a:rPr>
              <a:t>[</a:t>
            </a:r>
            <a:r>
              <a:rPr lang="en-US" sz="1400" b="0" i="1" u="none" strike="noStrike" dirty="0">
                <a:solidFill>
                  <a:srgbClr val="EE4C2C"/>
                </a:solidFill>
                <a:effectLst/>
                <a:latin typeface="FreightSans"/>
                <a:hlinkClick r:id="rId4" tooltip="(in Python v3.13)"/>
              </a:rPr>
              <a:t>int</a:t>
            </a:r>
            <a:r>
              <a:rPr lang="en-US" sz="1400" b="0" i="1" u="none" strike="noStrike" dirty="0">
                <a:solidFill>
                  <a:srgbClr val="262626"/>
                </a:solidFill>
                <a:effectLst/>
                <a:latin typeface="FreightSans"/>
              </a:rPr>
              <a:t>, </a:t>
            </a:r>
            <a:r>
              <a:rPr lang="en-US" sz="1400" b="0" i="1" u="none" strike="noStrike" dirty="0">
                <a:solidFill>
                  <a:srgbClr val="EE4C2C"/>
                </a:solidFill>
                <a:effectLst/>
                <a:latin typeface="FreightSans"/>
                <a:hlinkClick r:id="rId5" tooltip="(in Python v3.13)"/>
              </a:rPr>
              <a:t>Tuple</a:t>
            </a:r>
            <a:r>
              <a:rPr lang="en-US" sz="1400" b="0" i="1" u="none" strike="noStrike" dirty="0">
                <a:solidFill>
                  <a:srgbClr val="262626"/>
                </a:solidFill>
                <a:effectLst/>
                <a:latin typeface="FreightSans"/>
              </a:rPr>
              <a:t>[</a:t>
            </a:r>
            <a:r>
              <a:rPr lang="en-US" sz="1400" b="0" i="1" u="none" strike="noStrike" dirty="0">
                <a:solidFill>
                  <a:srgbClr val="EE4C2C"/>
                </a:solidFill>
                <a:effectLst/>
                <a:latin typeface="FreightSans"/>
                <a:hlinkClick r:id="rId4" tooltip="(in Python v3.13)"/>
              </a:rPr>
              <a:t>int</a:t>
            </a:r>
            <a:r>
              <a:rPr lang="en-US" sz="1400" b="0" i="1" u="none" strike="noStrike" dirty="0">
                <a:solidFill>
                  <a:srgbClr val="262626"/>
                </a:solidFill>
                <a:effectLst/>
                <a:latin typeface="FreightSans"/>
              </a:rPr>
              <a:t>, </a:t>
            </a:r>
            <a:r>
              <a:rPr lang="en-US" sz="1400" b="0" i="1" u="none" strike="noStrike" dirty="0">
                <a:solidFill>
                  <a:srgbClr val="EE4C2C"/>
                </a:solidFill>
                <a:effectLst/>
                <a:latin typeface="FreightSans"/>
                <a:hlinkClick r:id="rId4" tooltip="(in Python v3.13)"/>
              </a:rPr>
              <a:t>int</a:t>
            </a:r>
            <a:r>
              <a:rPr lang="en-US" sz="1400" b="0" i="1" u="none" strike="noStrike" dirty="0">
                <a:solidFill>
                  <a:srgbClr val="262626"/>
                </a:solidFill>
                <a:effectLst/>
                <a:latin typeface="FreightSans"/>
              </a:rPr>
              <a:t>]]</a:t>
            </a:r>
            <a:r>
              <a:rPr lang="en-US" sz="1400" b="0" i="0" u="none" strike="noStrike" dirty="0">
                <a:solidFill>
                  <a:srgbClr val="262626"/>
                </a:solidFill>
                <a:effectLst/>
                <a:latin typeface="FreightSans"/>
              </a:rPr>
              <a:t>) – Implicit negative infinity padding to be added on both sides</a:t>
            </a:r>
          </a:p>
          <a:p>
            <a:pPr marL="285750" indent="-285750" algn="l">
              <a:lnSpc>
                <a:spcPct val="150000"/>
              </a:lnSpc>
              <a:buFont typeface="Arial" panose="020B0604020202020204" pitchFamily="34" charset="0"/>
              <a:buChar char="•"/>
            </a:pPr>
            <a:r>
              <a:rPr lang="en-US" sz="1400" b="1" i="0" u="none" strike="noStrike" dirty="0">
                <a:solidFill>
                  <a:schemeClr val="bg1">
                    <a:lumMod val="65000"/>
                  </a:schemeClr>
                </a:solidFill>
                <a:effectLst/>
                <a:latin typeface="FreightSans"/>
              </a:rPr>
              <a:t>dilation</a:t>
            </a:r>
            <a:r>
              <a:rPr lang="en-US" sz="1400" b="0" i="0" u="none" strike="noStrike" dirty="0">
                <a:solidFill>
                  <a:schemeClr val="bg1">
                    <a:lumMod val="65000"/>
                  </a:schemeClr>
                </a:solidFill>
                <a:effectLst/>
                <a:latin typeface="FreightSans"/>
              </a:rPr>
              <a:t> (</a:t>
            </a:r>
            <a:r>
              <a:rPr lang="en-US" sz="1400" b="0" i="1" u="none" strike="noStrike" dirty="0">
                <a:solidFill>
                  <a:schemeClr val="bg1">
                    <a:lumMod val="65000"/>
                  </a:schemeClr>
                </a:solidFill>
                <a:effectLst/>
                <a:latin typeface="FreightSans"/>
                <a:hlinkClick r:id="rId3" tooltip="(in Python v3.13)">
                  <a:extLst>
                    <a:ext uri="{A12FA001-AC4F-418D-AE19-62706E023703}">
                      <ahyp:hlinkClr xmlns:ahyp="http://schemas.microsoft.com/office/drawing/2018/hyperlinkcolor" val="tx"/>
                    </a:ext>
                  </a:extLst>
                </a:hlinkClick>
              </a:rPr>
              <a:t>Union</a:t>
            </a:r>
            <a:r>
              <a:rPr lang="en-US" sz="1400" b="0" i="1" u="none" strike="noStrike" dirty="0">
                <a:solidFill>
                  <a:schemeClr val="bg1">
                    <a:lumMod val="65000"/>
                  </a:schemeClr>
                </a:solidFill>
                <a:effectLst/>
                <a:latin typeface="FreightSans"/>
              </a:rPr>
              <a:t>[</a:t>
            </a:r>
            <a:r>
              <a:rPr lang="en-US" sz="1400" b="0" i="1" u="none" strike="noStrike" dirty="0">
                <a:solidFill>
                  <a:schemeClr val="bg1">
                    <a:lumMod val="65000"/>
                  </a:schemeClr>
                </a:solidFill>
                <a:effectLst/>
                <a:latin typeface="FreightSans"/>
                <a:hlinkClick r:id="rId4" tooltip="(in Python v3.13)">
                  <a:extLst>
                    <a:ext uri="{A12FA001-AC4F-418D-AE19-62706E023703}">
                      <ahyp:hlinkClr xmlns:ahyp="http://schemas.microsoft.com/office/drawing/2018/hyperlinkcolor" val="tx"/>
                    </a:ext>
                  </a:extLst>
                </a:hlinkClick>
              </a:rPr>
              <a:t>int</a:t>
            </a:r>
            <a:r>
              <a:rPr lang="en-US" sz="1400" b="0" i="1" u="none" strike="noStrike" dirty="0">
                <a:solidFill>
                  <a:schemeClr val="bg1">
                    <a:lumMod val="65000"/>
                  </a:schemeClr>
                </a:solidFill>
                <a:effectLst/>
                <a:latin typeface="FreightSans"/>
              </a:rPr>
              <a:t>, </a:t>
            </a:r>
            <a:r>
              <a:rPr lang="en-US" sz="1400" b="0" i="1" u="none" strike="noStrike" dirty="0">
                <a:solidFill>
                  <a:schemeClr val="bg1">
                    <a:lumMod val="65000"/>
                  </a:schemeClr>
                </a:solidFill>
                <a:effectLst/>
                <a:latin typeface="FreightSans"/>
                <a:hlinkClick r:id="rId5" tooltip="(in Python v3.13)">
                  <a:extLst>
                    <a:ext uri="{A12FA001-AC4F-418D-AE19-62706E023703}">
                      <ahyp:hlinkClr xmlns:ahyp="http://schemas.microsoft.com/office/drawing/2018/hyperlinkcolor" val="tx"/>
                    </a:ext>
                  </a:extLst>
                </a:hlinkClick>
              </a:rPr>
              <a:t>Tuple</a:t>
            </a:r>
            <a:r>
              <a:rPr lang="en-US" sz="1400" b="0" i="1" u="none" strike="noStrike" dirty="0">
                <a:solidFill>
                  <a:schemeClr val="bg1">
                    <a:lumMod val="65000"/>
                  </a:schemeClr>
                </a:solidFill>
                <a:effectLst/>
                <a:latin typeface="FreightSans"/>
              </a:rPr>
              <a:t>[</a:t>
            </a:r>
            <a:r>
              <a:rPr lang="en-US" sz="1400" b="0" i="1" u="none" strike="noStrike" dirty="0">
                <a:solidFill>
                  <a:schemeClr val="bg1">
                    <a:lumMod val="65000"/>
                  </a:schemeClr>
                </a:solidFill>
                <a:effectLst/>
                <a:latin typeface="FreightSans"/>
                <a:hlinkClick r:id="rId4" tooltip="(in Python v3.13)">
                  <a:extLst>
                    <a:ext uri="{A12FA001-AC4F-418D-AE19-62706E023703}">
                      <ahyp:hlinkClr xmlns:ahyp="http://schemas.microsoft.com/office/drawing/2018/hyperlinkcolor" val="tx"/>
                    </a:ext>
                  </a:extLst>
                </a:hlinkClick>
              </a:rPr>
              <a:t>int</a:t>
            </a:r>
            <a:r>
              <a:rPr lang="en-US" sz="1400" b="0" i="1" u="none" strike="noStrike" dirty="0">
                <a:solidFill>
                  <a:schemeClr val="bg1">
                    <a:lumMod val="65000"/>
                  </a:schemeClr>
                </a:solidFill>
                <a:effectLst/>
                <a:latin typeface="FreightSans"/>
              </a:rPr>
              <a:t>, </a:t>
            </a:r>
            <a:r>
              <a:rPr lang="en-US" sz="1400" b="0" i="1" u="none" strike="noStrike" dirty="0">
                <a:solidFill>
                  <a:schemeClr val="bg1">
                    <a:lumMod val="65000"/>
                  </a:schemeClr>
                </a:solidFill>
                <a:effectLst/>
                <a:latin typeface="FreightSans"/>
                <a:hlinkClick r:id="rId4" tooltip="(in Python v3.13)">
                  <a:extLst>
                    <a:ext uri="{A12FA001-AC4F-418D-AE19-62706E023703}">
                      <ahyp:hlinkClr xmlns:ahyp="http://schemas.microsoft.com/office/drawing/2018/hyperlinkcolor" val="tx"/>
                    </a:ext>
                  </a:extLst>
                </a:hlinkClick>
              </a:rPr>
              <a:t>int</a:t>
            </a:r>
            <a:r>
              <a:rPr lang="en-US" sz="1400" b="0" i="1" u="none" strike="noStrike" dirty="0">
                <a:solidFill>
                  <a:schemeClr val="bg1">
                    <a:lumMod val="65000"/>
                  </a:schemeClr>
                </a:solidFill>
                <a:effectLst/>
                <a:latin typeface="FreightSans"/>
              </a:rPr>
              <a:t>]]</a:t>
            </a:r>
            <a:r>
              <a:rPr lang="en-US" sz="1400" b="0" i="0" u="none" strike="noStrike" dirty="0">
                <a:solidFill>
                  <a:schemeClr val="bg1">
                    <a:lumMod val="65000"/>
                  </a:schemeClr>
                </a:solidFill>
                <a:effectLst/>
                <a:latin typeface="FreightSans"/>
              </a:rPr>
              <a:t>) – a parameter that controls the stride of elements in the window</a:t>
            </a:r>
          </a:p>
          <a:p>
            <a:pPr marL="285750" indent="-285750" algn="l">
              <a:lnSpc>
                <a:spcPct val="150000"/>
              </a:lnSpc>
              <a:buFont typeface="Arial" panose="020B0604020202020204" pitchFamily="34" charset="0"/>
              <a:buChar char="•"/>
            </a:pPr>
            <a:r>
              <a:rPr lang="en-US" sz="1400" b="1" i="0" u="none" strike="noStrike" dirty="0" err="1">
                <a:solidFill>
                  <a:schemeClr val="bg1">
                    <a:lumMod val="65000"/>
                  </a:schemeClr>
                </a:solidFill>
                <a:effectLst/>
                <a:latin typeface="FreightSans"/>
              </a:rPr>
              <a:t>return_indices</a:t>
            </a:r>
            <a:r>
              <a:rPr lang="en-US" sz="1400" b="0" i="0" u="none" strike="noStrike" dirty="0">
                <a:solidFill>
                  <a:schemeClr val="bg1">
                    <a:lumMod val="65000"/>
                  </a:schemeClr>
                </a:solidFill>
                <a:effectLst/>
                <a:latin typeface="FreightSans"/>
              </a:rPr>
              <a:t> (</a:t>
            </a:r>
            <a:r>
              <a:rPr lang="en-US" sz="1400" b="0" i="1" u="none" strike="noStrike" dirty="0">
                <a:solidFill>
                  <a:schemeClr val="bg1">
                    <a:lumMod val="65000"/>
                  </a:schemeClr>
                </a:solidFill>
                <a:effectLst/>
                <a:latin typeface="FreightSans"/>
                <a:hlinkClick r:id="rId6" tooltip="(in Python v3.13)">
                  <a:extLst>
                    <a:ext uri="{A12FA001-AC4F-418D-AE19-62706E023703}">
                      <ahyp:hlinkClr xmlns:ahyp="http://schemas.microsoft.com/office/drawing/2018/hyperlinkcolor" val="tx"/>
                    </a:ext>
                  </a:extLst>
                </a:hlinkClick>
              </a:rPr>
              <a:t>bool</a:t>
            </a:r>
            <a:r>
              <a:rPr lang="en-US" sz="1400" b="0" i="0" u="none" strike="noStrike" dirty="0">
                <a:solidFill>
                  <a:schemeClr val="bg1">
                    <a:lumMod val="65000"/>
                  </a:schemeClr>
                </a:solidFill>
                <a:effectLst/>
                <a:latin typeface="FreightSans"/>
              </a:rPr>
              <a:t>) – if </a:t>
            </a:r>
            <a:r>
              <a:rPr lang="en-US" sz="1400" b="0" i="0" u="none" strike="noStrike" dirty="0">
                <a:solidFill>
                  <a:schemeClr val="bg1">
                    <a:lumMod val="65000"/>
                  </a:schemeClr>
                </a:solidFill>
                <a:effectLst/>
                <a:latin typeface="IBMPlexMono"/>
              </a:rPr>
              <a:t>True</a:t>
            </a:r>
            <a:r>
              <a:rPr lang="en-US" sz="1400" b="0" i="0" u="none" strike="noStrike" dirty="0">
                <a:solidFill>
                  <a:schemeClr val="bg1">
                    <a:lumMod val="65000"/>
                  </a:schemeClr>
                </a:solidFill>
                <a:effectLst/>
                <a:latin typeface="FreightSans"/>
              </a:rPr>
              <a:t>, will return the max indices along with the outputs. Useful for </a:t>
            </a:r>
            <a:r>
              <a:rPr lang="en-US" sz="1400" b="0" i="0" u="none" strike="noStrike" dirty="0">
                <a:solidFill>
                  <a:schemeClr val="bg1">
                    <a:lumMod val="65000"/>
                  </a:schemeClr>
                </a:solidFill>
                <a:effectLst/>
                <a:latin typeface="IBMPlexMono"/>
                <a:hlinkClick r:id="rId7" tooltip="torch.nn.MaxUnpool2d">
                  <a:extLst>
                    <a:ext uri="{A12FA001-AC4F-418D-AE19-62706E023703}">
                      <ahyp:hlinkClr xmlns:ahyp="http://schemas.microsoft.com/office/drawing/2018/hyperlinkcolor" val="tx"/>
                    </a:ext>
                  </a:extLst>
                </a:hlinkClick>
              </a:rPr>
              <a:t>torch.nn.MaxUnpool2d</a:t>
            </a:r>
            <a:r>
              <a:rPr lang="en-US" sz="1400" b="0" i="0" u="none" strike="noStrike" dirty="0">
                <a:solidFill>
                  <a:schemeClr val="bg1">
                    <a:lumMod val="65000"/>
                  </a:schemeClr>
                </a:solidFill>
                <a:effectLst/>
                <a:latin typeface="FreightSans"/>
              </a:rPr>
              <a:t> later</a:t>
            </a:r>
          </a:p>
          <a:p>
            <a:pPr marL="285750" indent="-285750" algn="l">
              <a:lnSpc>
                <a:spcPct val="150000"/>
              </a:lnSpc>
              <a:buFont typeface="Arial" panose="020B0604020202020204" pitchFamily="34" charset="0"/>
              <a:buChar char="•"/>
            </a:pPr>
            <a:r>
              <a:rPr lang="en-US" sz="1400" b="1" i="0" u="none" strike="noStrike" dirty="0" err="1">
                <a:solidFill>
                  <a:schemeClr val="bg1">
                    <a:lumMod val="65000"/>
                  </a:schemeClr>
                </a:solidFill>
                <a:effectLst/>
                <a:latin typeface="FreightSans"/>
              </a:rPr>
              <a:t>ceil_mode</a:t>
            </a:r>
            <a:r>
              <a:rPr lang="en-US" sz="1400" b="0" i="0" u="none" strike="noStrike" dirty="0">
                <a:solidFill>
                  <a:schemeClr val="bg1">
                    <a:lumMod val="65000"/>
                  </a:schemeClr>
                </a:solidFill>
                <a:effectLst/>
                <a:latin typeface="FreightSans"/>
              </a:rPr>
              <a:t> (</a:t>
            </a:r>
            <a:r>
              <a:rPr lang="en-US" sz="1400" b="0" i="1" u="none" strike="noStrike" dirty="0">
                <a:solidFill>
                  <a:schemeClr val="bg1">
                    <a:lumMod val="65000"/>
                  </a:schemeClr>
                </a:solidFill>
                <a:effectLst/>
                <a:latin typeface="FreightSans"/>
                <a:hlinkClick r:id="rId6" tooltip="(in Python v3.13)">
                  <a:extLst>
                    <a:ext uri="{A12FA001-AC4F-418D-AE19-62706E023703}">
                      <ahyp:hlinkClr xmlns:ahyp="http://schemas.microsoft.com/office/drawing/2018/hyperlinkcolor" val="tx"/>
                    </a:ext>
                  </a:extLst>
                </a:hlinkClick>
              </a:rPr>
              <a:t>bool</a:t>
            </a:r>
            <a:r>
              <a:rPr lang="en-US" sz="1400" b="0" i="0" u="none" strike="noStrike" dirty="0">
                <a:solidFill>
                  <a:schemeClr val="bg1">
                    <a:lumMod val="65000"/>
                  </a:schemeClr>
                </a:solidFill>
                <a:effectLst/>
                <a:latin typeface="FreightSans"/>
              </a:rPr>
              <a:t>) – when True, will use </a:t>
            </a:r>
            <a:r>
              <a:rPr lang="en-US" sz="1400" b="0" i="1" u="none" strike="noStrike" dirty="0">
                <a:solidFill>
                  <a:schemeClr val="bg1">
                    <a:lumMod val="65000"/>
                  </a:schemeClr>
                </a:solidFill>
                <a:effectLst/>
                <a:latin typeface="FreightSans"/>
              </a:rPr>
              <a:t>ceil</a:t>
            </a:r>
            <a:r>
              <a:rPr lang="en-US" sz="1400" b="0" i="0" u="none" strike="noStrike" dirty="0">
                <a:solidFill>
                  <a:schemeClr val="bg1">
                    <a:lumMod val="65000"/>
                  </a:schemeClr>
                </a:solidFill>
                <a:effectLst/>
                <a:latin typeface="FreightSans"/>
              </a:rPr>
              <a:t> instead of </a:t>
            </a:r>
            <a:r>
              <a:rPr lang="en-US" sz="1400" b="0" i="1" u="none" strike="noStrike" dirty="0">
                <a:solidFill>
                  <a:schemeClr val="bg1">
                    <a:lumMod val="65000"/>
                  </a:schemeClr>
                </a:solidFill>
                <a:effectLst/>
                <a:latin typeface="FreightSans"/>
              </a:rPr>
              <a:t>floor</a:t>
            </a:r>
            <a:r>
              <a:rPr lang="en-US" sz="1400" b="0" i="0" u="none" strike="noStrike" dirty="0">
                <a:solidFill>
                  <a:schemeClr val="bg1">
                    <a:lumMod val="65000"/>
                  </a:schemeClr>
                </a:solidFill>
                <a:effectLst/>
                <a:latin typeface="FreightSans"/>
              </a:rPr>
              <a:t> to compute the output shape</a:t>
            </a:r>
          </a:p>
          <a:p>
            <a:pPr algn="l">
              <a:lnSpc>
                <a:spcPct val="150000"/>
              </a:lnSpc>
            </a:pPr>
            <a:endParaRPr lang="en-US" sz="1400" b="1" u="sng" dirty="0">
              <a:solidFill>
                <a:srgbClr val="262626"/>
              </a:solidFill>
            </a:endParaRPr>
          </a:p>
        </p:txBody>
      </p:sp>
      <p:pic>
        <p:nvPicPr>
          <p:cNvPr id="8" name="Picture 7">
            <a:extLst>
              <a:ext uri="{FF2B5EF4-FFF2-40B4-BE49-F238E27FC236}">
                <a16:creationId xmlns:a16="http://schemas.microsoft.com/office/drawing/2014/main" id="{1F20A298-D908-6B63-1F53-485FD7EEE956}"/>
              </a:ext>
            </a:extLst>
          </p:cNvPr>
          <p:cNvPicPr>
            <a:picLocks noChangeAspect="1"/>
          </p:cNvPicPr>
          <p:nvPr/>
        </p:nvPicPr>
        <p:blipFill>
          <a:blip r:embed="rId8"/>
          <a:stretch>
            <a:fillRect/>
          </a:stretch>
        </p:blipFill>
        <p:spPr>
          <a:xfrm>
            <a:off x="1709273" y="1594469"/>
            <a:ext cx="10139070" cy="767731"/>
          </a:xfrm>
          <a:prstGeom prst="rect">
            <a:avLst/>
          </a:prstGeom>
        </p:spPr>
      </p:pic>
    </p:spTree>
    <p:extLst>
      <p:ext uri="{BB962C8B-B14F-4D97-AF65-F5344CB8AC3E}">
        <p14:creationId xmlns:p14="http://schemas.microsoft.com/office/powerpoint/2010/main" val="196374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CA22A-DCBC-D212-28D7-6AD99A30A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BE61A-E859-DF83-75AC-0976945DD7CE}"/>
              </a:ext>
            </a:extLst>
          </p:cNvPr>
          <p:cNvSpPr>
            <a:spLocks noGrp="1"/>
          </p:cNvSpPr>
          <p:nvPr>
            <p:ph type="title"/>
          </p:nvPr>
        </p:nvSpPr>
        <p:spPr>
          <a:xfrm>
            <a:off x="1522414" y="274638"/>
            <a:ext cx="9753598" cy="1020762"/>
          </a:xfrm>
        </p:spPr>
        <p:txBody>
          <a:bodyPr/>
          <a:lstStyle/>
          <a:p>
            <a:r>
              <a:rPr lang="en-US" dirty="0"/>
              <a:t>Convolutional Neural Network: implementation</a:t>
            </a:r>
          </a:p>
        </p:txBody>
      </p:sp>
      <p:sp>
        <p:nvSpPr>
          <p:cNvPr id="4" name="Content Placeholder 3">
            <a:extLst>
              <a:ext uri="{FF2B5EF4-FFF2-40B4-BE49-F238E27FC236}">
                <a16:creationId xmlns:a16="http://schemas.microsoft.com/office/drawing/2014/main" id="{789EE7E7-C597-E628-8B61-4E011228C811}"/>
              </a:ext>
            </a:extLst>
          </p:cNvPr>
          <p:cNvSpPr>
            <a:spLocks noGrp="1"/>
          </p:cNvSpPr>
          <p:nvPr>
            <p:ph idx="1"/>
          </p:nvPr>
        </p:nvSpPr>
        <p:spPr/>
        <p:txBody>
          <a:bodyPr>
            <a:normAutofit/>
          </a:bodyPr>
          <a:lstStyle/>
          <a:p>
            <a:r>
              <a:rPr lang="en-US" dirty="0"/>
              <a:t>Implement MNIST classification using using convolutional neural network</a:t>
            </a:r>
            <a:endParaRPr lang="en-US" sz="2000" dirty="0">
              <a:sym typeface="Wingdings" panose="05000000000000000000" pitchFamily="2" charset="2"/>
            </a:endParaRPr>
          </a:p>
        </p:txBody>
      </p:sp>
      <p:pic>
        <p:nvPicPr>
          <p:cNvPr id="9" name="Graphic 8">
            <a:extLst>
              <a:ext uri="{FF2B5EF4-FFF2-40B4-BE49-F238E27FC236}">
                <a16:creationId xmlns:a16="http://schemas.microsoft.com/office/drawing/2014/main" id="{6F4D6902-C9A2-C87A-9B44-5A368058BFDF}"/>
              </a:ext>
            </a:extLst>
          </p:cNvPr>
          <p:cNvPicPr>
            <a:picLocks noChangeAspect="1"/>
          </p:cNvPicPr>
          <p:nvPr/>
        </p:nvPicPr>
        <p:blipFill>
          <a:blip r:embed="rId3">
            <a:extLst>
              <a:ext uri="{96DAC541-7B7A-43D3-8B79-37D633B846F1}">
                <asvg:svgBlip xmlns:asvg="http://schemas.microsoft.com/office/drawing/2016/SVG/main" r:embed="rId4"/>
              </a:ext>
            </a:extLst>
          </a:blip>
          <a:srcRect l="43137" t="39358" r="6862" b="29427"/>
          <a:stretch/>
        </p:blipFill>
        <p:spPr>
          <a:xfrm>
            <a:off x="1674812" y="2213939"/>
            <a:ext cx="9144000" cy="3501062"/>
          </a:xfrm>
          <a:prstGeom prst="rect">
            <a:avLst/>
          </a:prstGeom>
        </p:spPr>
      </p:pic>
      <p:sp>
        <p:nvSpPr>
          <p:cNvPr id="11" name="TextBox 10">
            <a:extLst>
              <a:ext uri="{FF2B5EF4-FFF2-40B4-BE49-F238E27FC236}">
                <a16:creationId xmlns:a16="http://schemas.microsoft.com/office/drawing/2014/main" id="{3AC943BC-5168-0673-23E1-75D948937318}"/>
              </a:ext>
            </a:extLst>
          </p:cNvPr>
          <p:cNvSpPr txBox="1"/>
          <p:nvPr/>
        </p:nvSpPr>
        <p:spPr>
          <a:xfrm>
            <a:off x="2680085" y="5715000"/>
            <a:ext cx="7438255" cy="313932"/>
          </a:xfrm>
          <a:prstGeom prst="rect">
            <a:avLst/>
          </a:prstGeom>
          <a:noFill/>
        </p:spPr>
        <p:txBody>
          <a:bodyPr wrap="none" rtlCol="0">
            <a:spAutoFit/>
          </a:bodyPr>
          <a:lstStyle/>
          <a:p>
            <a:pPr>
              <a:lnSpc>
                <a:spcPct val="90000"/>
              </a:lnSpc>
            </a:pPr>
            <a:r>
              <a:rPr lang="en-US" sz="1600" dirty="0">
                <a:latin typeface="Arial" panose="020B0604020202020204" pitchFamily="34" charset="0"/>
                <a:cs typeface="Arial" panose="020B0604020202020204" pitchFamily="34" charset="0"/>
              </a:rPr>
              <a:t>Conv 3x3.     </a:t>
            </a:r>
            <a:r>
              <a:rPr lang="en-US" sz="1600" dirty="0" err="1">
                <a:latin typeface="Arial" panose="020B0604020202020204" pitchFamily="34" charset="0"/>
                <a:cs typeface="Arial" panose="020B0604020202020204" pitchFamily="34" charset="0"/>
              </a:rPr>
              <a:t>MaxPooling</a:t>
            </a:r>
            <a:r>
              <a:rPr lang="en-US" sz="1600" dirty="0">
                <a:latin typeface="Arial" panose="020B0604020202020204" pitchFamily="34" charset="0"/>
                <a:cs typeface="Arial" panose="020B0604020202020204" pitchFamily="34" charset="0"/>
              </a:rPr>
              <a:t> 2x2     Conv 3x3    </a:t>
            </a:r>
            <a:r>
              <a:rPr lang="en-US" sz="1600" dirty="0" err="1">
                <a:latin typeface="Arial" panose="020B0604020202020204" pitchFamily="34" charset="0"/>
                <a:cs typeface="Arial" panose="020B0604020202020204" pitchFamily="34" charset="0"/>
              </a:rPr>
              <a:t>MaxPooling</a:t>
            </a:r>
            <a:r>
              <a:rPr lang="en-US" sz="1600" dirty="0">
                <a:latin typeface="Arial" panose="020B0604020202020204" pitchFamily="34" charset="0"/>
                <a:cs typeface="Arial" panose="020B0604020202020204" pitchFamily="34" charset="0"/>
              </a:rPr>
              <a:t> 2x2               Reshape. </a:t>
            </a:r>
          </a:p>
        </p:txBody>
      </p:sp>
    </p:spTree>
    <p:extLst>
      <p:ext uri="{BB962C8B-B14F-4D97-AF65-F5344CB8AC3E}">
        <p14:creationId xmlns:p14="http://schemas.microsoft.com/office/powerpoint/2010/main" val="92197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6A33BD-4C97-3826-BB44-C4BCBA26387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9DE4557-457F-92D3-A950-CFEFBBBA9CA2}"/>
              </a:ext>
            </a:extLst>
          </p:cNvPr>
          <p:cNvSpPr>
            <a:spLocks noGrp="1"/>
          </p:cNvSpPr>
          <p:nvPr>
            <p:ph type="title"/>
          </p:nvPr>
        </p:nvSpPr>
        <p:spPr/>
        <p:txBody>
          <a:bodyPr/>
          <a:lstStyle/>
          <a:p>
            <a:r>
              <a:rPr lang="en-US" dirty="0"/>
              <a:t>Convolutional Neural Networks</a:t>
            </a:r>
          </a:p>
        </p:txBody>
      </p:sp>
      <p:sp>
        <p:nvSpPr>
          <p:cNvPr id="8" name="Rectangle 7">
            <a:extLst>
              <a:ext uri="{FF2B5EF4-FFF2-40B4-BE49-F238E27FC236}">
                <a16:creationId xmlns:a16="http://schemas.microsoft.com/office/drawing/2014/main" id="{2BE2F367-9CFF-646A-0BA4-9A29FEEB94FF}"/>
              </a:ext>
            </a:extLst>
          </p:cNvPr>
          <p:cNvSpPr/>
          <p:nvPr/>
        </p:nvSpPr>
        <p:spPr>
          <a:xfrm>
            <a:off x="1522414" y="1676400"/>
            <a:ext cx="9753598" cy="25908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class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CNN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Module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def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err="1">
                <a:solidFill>
                  <a:srgbClr val="D4D69A"/>
                </a:solidFill>
                <a:effectLst/>
                <a:latin typeface="Consolas" panose="020B0609020204030204" pitchFamily="49" charset="0"/>
                <a:ea typeface="Aptos" panose="020B0004020202020204" pitchFamily="34" charset="0"/>
                <a:cs typeface="Consolas" panose="020B0609020204030204" pitchFamily="49" charset="0"/>
              </a:rPr>
              <a:t>init</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in_channels</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num_classes</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10</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super</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CNN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err="1">
                <a:solidFill>
                  <a:srgbClr val="D4D69A"/>
                </a:solidFill>
                <a:effectLst/>
                <a:latin typeface="Consolas" panose="020B0609020204030204" pitchFamily="49" charset="0"/>
                <a:ea typeface="Aptos" panose="020B0004020202020204" pitchFamily="34" charset="0"/>
                <a:cs typeface="Consolas" panose="020B0609020204030204" pitchFamily="49" charset="0"/>
              </a:rPr>
              <a:t>init</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conv1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Conv2d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in_channels</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in_channels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out_channels</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8</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kernel_size</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3</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stride</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padding</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5905210-0057-8730-8493-9B5EC6AE0D36}"/>
                  </a:ext>
                </a:extLst>
              </p:cNvPr>
              <p:cNvSpPr/>
              <p:nvPr/>
            </p:nvSpPr>
            <p:spPr>
              <a:xfrm>
                <a:off x="1522414" y="4419601"/>
                <a:ext cx="9753598" cy="2163762"/>
              </a:xfrm>
              <a:prstGeom prst="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2"/>
                    </a:solidFill>
                    <a:latin typeface="Arial" panose="020B0604020202020204" pitchFamily="34" charset="0"/>
                    <a:cs typeface="Arial" panose="020B0604020202020204" pitchFamily="34" charset="0"/>
                  </a:rPr>
                  <a:t>Create the </a:t>
                </a:r>
                <a:r>
                  <a:rPr lang="en-US" sz="1600" dirty="0" err="1">
                    <a:solidFill>
                      <a:schemeClr val="tx2"/>
                    </a:solidFill>
                    <a:latin typeface="Arial" panose="020B0604020202020204" pitchFamily="34" charset="0"/>
                    <a:cs typeface="Arial" panose="020B0604020202020204" pitchFamily="34" charset="0"/>
                  </a:rPr>
                  <a:t>NeuralNetwork</a:t>
                </a:r>
                <a:r>
                  <a:rPr lang="en-US" sz="1600" dirty="0">
                    <a:solidFill>
                      <a:schemeClr val="tx2"/>
                    </a:solidFill>
                    <a:latin typeface="Arial" panose="020B0604020202020204" pitchFamily="34" charset="0"/>
                    <a:cs typeface="Arial" panose="020B0604020202020204" pitchFamily="34" charset="0"/>
                  </a:rPr>
                  <a:t> class , called CNN. It will receive an input of </a:t>
                </a:r>
                <a:r>
                  <a:rPr lang="en-US" sz="1600" dirty="0" err="1">
                    <a:solidFill>
                      <a:schemeClr val="tx2"/>
                    </a:solidFill>
                    <a:latin typeface="Arial" panose="020B0604020202020204" pitchFamily="34" charset="0"/>
                    <a:cs typeface="Arial" panose="020B0604020202020204" pitchFamily="34" charset="0"/>
                  </a:rPr>
                  <a:t>in_channels</a:t>
                </a:r>
                <a:r>
                  <a:rPr lang="en-US" sz="1600" dirty="0">
                    <a:solidFill>
                      <a:schemeClr val="tx2"/>
                    </a:solidFill>
                    <a:latin typeface="Arial" panose="020B0604020202020204" pitchFamily="34" charset="0"/>
                    <a:cs typeface="Arial" panose="020B0604020202020204" pitchFamily="34" charset="0"/>
                  </a:rPr>
                  <a:t> (default 1) and output a number of classes (default 10). (input width and height is irrelevant)</a:t>
                </a:r>
              </a:p>
              <a:p>
                <a:endParaRPr lang="en-US" sz="1600" dirty="0">
                  <a:solidFill>
                    <a:schemeClr val="tx2"/>
                  </a:solidFill>
                  <a:latin typeface="Arial" panose="020B0604020202020204" pitchFamily="34" charset="0"/>
                  <a:cs typeface="Arial" panose="020B0604020202020204" pitchFamily="34" charset="0"/>
                </a:endParaRPr>
              </a:p>
              <a:p>
                <a:r>
                  <a:rPr lang="en-US" sz="1600" dirty="0">
                    <a:solidFill>
                      <a:schemeClr val="tx2"/>
                    </a:solidFill>
                    <a:latin typeface="Arial" panose="020B0604020202020204" pitchFamily="34" charset="0"/>
                    <a:cs typeface="Arial" panose="020B0604020202020204" pitchFamily="34" charset="0"/>
                  </a:rPr>
                  <a:t>Create first Convolutional layer using a 3x3 convolution a stride of 1 and padding 1. Create 8 output channels.</a:t>
                </a:r>
              </a:p>
              <a:p>
                <a:endParaRPr lang="en-US" sz="1600" dirty="0">
                  <a:solidFill>
                    <a:schemeClr val="tx2"/>
                  </a:solidFill>
                  <a:latin typeface="Arial" panose="020B0604020202020204" pitchFamily="34" charset="0"/>
                  <a:cs typeface="Arial" panose="020B0604020202020204" pitchFamily="34" charset="0"/>
                </a:endParaRPr>
              </a:p>
              <a:p>
                <a:r>
                  <a:rPr lang="en-US" sz="1600" dirty="0">
                    <a:solidFill>
                      <a:schemeClr val="tx2"/>
                    </a:solidFill>
                    <a:latin typeface="Arial" panose="020B0604020202020204" pitchFamily="34" charset="0"/>
                    <a:cs typeface="Arial" panose="020B0604020202020204" pitchFamily="34" charset="0"/>
                  </a:rPr>
                  <a:t>The W and H of the output won’t be affected: </a:t>
                </a:r>
                <a14:m>
                  <m:oMath xmlns:m="http://schemas.openxmlformats.org/officeDocument/2006/math">
                    <m:r>
                      <a:rPr lang="en-US" sz="1600" i="1" smtClean="0">
                        <a:solidFill>
                          <a:schemeClr val="tx1"/>
                        </a:solidFill>
                        <a:latin typeface="Cambria Math" panose="02040503050406030204" pitchFamily="18" charset="0"/>
                      </a:rPr>
                      <m:t>𝑊</m:t>
                    </m:r>
                    <m:r>
                      <a:rPr lang="en-US" sz="1600" i="1" smtClean="0">
                        <a:solidFill>
                          <a:schemeClr val="tx1"/>
                        </a:solidFill>
                        <a:latin typeface="Cambria Math" panose="02040503050406030204" pitchFamily="18" charset="0"/>
                      </a:rPr>
                      <m:t>=</m:t>
                    </m:r>
                    <m:f>
                      <m:fPr>
                        <m:ctrlPr>
                          <a:rPr lang="en-US" sz="1600" i="1">
                            <a:solidFill>
                              <a:schemeClr val="tx1"/>
                            </a:solidFill>
                            <a:latin typeface="Cambria Math" panose="02040503050406030204" pitchFamily="18" charset="0"/>
                          </a:rPr>
                        </m:ctrlPr>
                      </m:fPr>
                      <m:num>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𝑊</m:t>
                            </m:r>
                          </m:e>
                          <m:sub>
                            <m:r>
                              <a:rPr lang="en-US" sz="1600" i="1">
                                <a:solidFill>
                                  <a:schemeClr val="tx1"/>
                                </a:solidFill>
                                <a:latin typeface="Cambria Math" panose="02040503050406030204" pitchFamily="18" charset="0"/>
                              </a:rPr>
                              <m:t>𝑖𝑛</m:t>
                            </m:r>
                          </m:sub>
                        </m:sSub>
                        <m:r>
                          <a:rPr lang="en-US" sz="1600" i="1">
                            <a:solidFill>
                              <a:schemeClr val="tx1"/>
                            </a:solidFill>
                            <a:latin typeface="Cambria Math" panose="02040503050406030204" pitchFamily="18" charset="0"/>
                          </a:rPr>
                          <m:t>−</m:t>
                        </m:r>
                        <m:sSub>
                          <m:sSubPr>
                            <m:ctrlPr>
                              <a:rPr lang="en-US" sz="1600" i="1">
                                <a:solidFill>
                                  <a:schemeClr val="tx1"/>
                                </a:solidFill>
                                <a:latin typeface="Cambria Math" panose="02040503050406030204" pitchFamily="18" charset="0"/>
                              </a:rPr>
                            </m:ctrlPr>
                          </m:sSubPr>
                          <m:e>
                            <m:r>
                              <a:rPr lang="en-US" sz="1600" i="1">
                                <a:solidFill>
                                  <a:schemeClr val="tx1"/>
                                </a:solidFill>
                                <a:latin typeface="Cambria Math" panose="02040503050406030204" pitchFamily="18" charset="0"/>
                              </a:rPr>
                              <m:t>𝐹</m:t>
                            </m:r>
                          </m:e>
                          <m:sub>
                            <m:r>
                              <a:rPr lang="en-US" sz="1600" i="1">
                                <a:solidFill>
                                  <a:schemeClr val="tx1"/>
                                </a:solidFill>
                                <a:latin typeface="Cambria Math" panose="02040503050406030204" pitchFamily="18" charset="0"/>
                              </a:rPr>
                              <m:t>𝑤</m:t>
                            </m:r>
                          </m:sub>
                        </m:sSub>
                        <m:r>
                          <a:rPr lang="en-US" sz="1600" i="1">
                            <a:solidFill>
                              <a:schemeClr val="tx1"/>
                            </a:solidFill>
                            <a:latin typeface="Cambria Math" panose="02040503050406030204" pitchFamily="18" charset="0"/>
                          </a:rPr>
                          <m:t>+2</m:t>
                        </m:r>
                        <m:r>
                          <a:rPr lang="en-US" sz="1600" i="1">
                            <a:solidFill>
                              <a:schemeClr val="tx1"/>
                            </a:solidFill>
                            <a:latin typeface="Cambria Math" panose="02040503050406030204" pitchFamily="18" charset="0"/>
                          </a:rPr>
                          <m:t>𝑃</m:t>
                        </m:r>
                      </m:num>
                      <m:den>
                        <m:r>
                          <a:rPr lang="en-US" sz="1600" i="1">
                            <a:solidFill>
                              <a:schemeClr val="tx1"/>
                            </a:solidFill>
                            <a:latin typeface="Cambria Math" panose="02040503050406030204" pitchFamily="18" charset="0"/>
                          </a:rPr>
                          <m:t>𝑠</m:t>
                        </m:r>
                      </m:den>
                    </m:f>
                    <m:r>
                      <a:rPr lang="en-US" sz="1600" i="1">
                        <a:solidFill>
                          <a:schemeClr val="tx1"/>
                        </a:solidFill>
                        <a:latin typeface="Cambria Math" panose="02040503050406030204" pitchFamily="18" charset="0"/>
                      </a:rPr>
                      <m:t>+1</m:t>
                    </m:r>
                    <m:r>
                      <a:rPr lang="en-US" sz="1600" b="0" i="1" smtClean="0">
                        <a:solidFill>
                          <a:schemeClr val="tx1"/>
                        </a:solidFill>
                        <a:latin typeface="Cambria Math" panose="02040503050406030204" pitchFamily="18" charset="0"/>
                      </a:rPr>
                      <m:t>=</m:t>
                    </m:r>
                  </m:oMath>
                </a14:m>
                <a:r>
                  <a:rPr lang="en-US" sz="1100" dirty="0">
                    <a:solidFill>
                      <a:schemeClr val="tx1"/>
                    </a:solidFill>
                  </a:rPr>
                  <a:t> </a:t>
                </a:r>
                <a14:m>
                  <m:oMath xmlns:m="http://schemas.openxmlformats.org/officeDocument/2006/math">
                    <m:f>
                      <m:fPr>
                        <m:ctrlPr>
                          <a:rPr lang="en-US" sz="2000" i="1">
                            <a:solidFill>
                              <a:schemeClr val="tx1"/>
                            </a:solidFill>
                            <a:latin typeface="Cambria Math" panose="02040503050406030204" pitchFamily="18" charset="0"/>
                          </a:rPr>
                        </m:ctrlPr>
                      </m:fPr>
                      <m:num>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𝑊</m:t>
                            </m:r>
                          </m:e>
                          <m:sub>
                            <m:r>
                              <a:rPr lang="en-US" sz="2000" i="1">
                                <a:solidFill>
                                  <a:schemeClr val="tx1"/>
                                </a:solidFill>
                                <a:latin typeface="Cambria Math" panose="02040503050406030204" pitchFamily="18" charset="0"/>
                              </a:rPr>
                              <m:t>𝑖𝑛</m:t>
                            </m:r>
                          </m:sub>
                        </m:sSub>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3</m:t>
                        </m:r>
                        <m:r>
                          <a:rPr lang="en-US" sz="2000" i="1">
                            <a:solidFill>
                              <a:schemeClr val="tx1"/>
                            </a:solidFill>
                            <a:latin typeface="Cambria Math" panose="02040503050406030204" pitchFamily="18" charset="0"/>
                          </a:rPr>
                          <m:t>+2</m:t>
                        </m:r>
                      </m:num>
                      <m:den>
                        <m:r>
                          <a:rPr lang="en-US" sz="2000" b="0" i="1" smtClean="0">
                            <a:solidFill>
                              <a:schemeClr val="tx1"/>
                            </a:solidFill>
                            <a:latin typeface="Cambria Math" panose="02040503050406030204" pitchFamily="18" charset="0"/>
                          </a:rPr>
                          <m:t>1</m:t>
                        </m:r>
                      </m:den>
                    </m:f>
                    <m:r>
                      <a:rPr lang="en-US" sz="2000" i="1">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1=</m:t>
                    </m:r>
                    <m:sSub>
                      <m:sSubPr>
                        <m:ctrlPr>
                          <a:rPr lang="en-US" sz="1400" i="1">
                            <a:solidFill>
                              <a:schemeClr val="tx1"/>
                            </a:solidFill>
                            <a:latin typeface="Cambria Math" panose="02040503050406030204" pitchFamily="18" charset="0"/>
                          </a:rPr>
                        </m:ctrlPr>
                      </m:sSubPr>
                      <m:e>
                        <m:r>
                          <a:rPr lang="en-US" sz="1400" i="1">
                            <a:solidFill>
                              <a:schemeClr val="tx1"/>
                            </a:solidFill>
                            <a:latin typeface="Cambria Math" panose="02040503050406030204" pitchFamily="18" charset="0"/>
                          </a:rPr>
                          <m:t>𝑊</m:t>
                        </m:r>
                      </m:e>
                      <m:sub>
                        <m:r>
                          <a:rPr lang="en-US" sz="1400" i="1">
                            <a:solidFill>
                              <a:schemeClr val="tx1"/>
                            </a:solidFill>
                            <a:latin typeface="Cambria Math" panose="02040503050406030204" pitchFamily="18" charset="0"/>
                          </a:rPr>
                          <m:t>𝑖𝑛</m:t>
                        </m:r>
                      </m:sub>
                    </m:sSub>
                  </m:oMath>
                </a14:m>
                <a:endParaRPr lang="en-US" sz="1100" dirty="0">
                  <a:solidFill>
                    <a:schemeClr val="tx1"/>
                  </a:solidFill>
                </a:endParaRPr>
              </a:p>
            </p:txBody>
          </p:sp>
        </mc:Choice>
        <mc:Fallback xmlns="">
          <p:sp>
            <p:nvSpPr>
              <p:cNvPr id="4" name="Rectangle 3">
                <a:extLst>
                  <a:ext uri="{FF2B5EF4-FFF2-40B4-BE49-F238E27FC236}">
                    <a16:creationId xmlns:a16="http://schemas.microsoft.com/office/drawing/2014/main" id="{D5905210-0057-8730-8493-9B5EC6AE0D36}"/>
                  </a:ext>
                </a:extLst>
              </p:cNvPr>
              <p:cNvSpPr>
                <a:spLocks noRot="1" noChangeAspect="1" noMove="1" noResize="1" noEditPoints="1" noAdjustHandles="1" noChangeArrowheads="1" noChangeShapeType="1" noTextEdit="1"/>
              </p:cNvSpPr>
              <p:nvPr/>
            </p:nvSpPr>
            <p:spPr>
              <a:xfrm>
                <a:off x="1522414" y="4419601"/>
                <a:ext cx="9753598" cy="2163762"/>
              </a:xfrm>
              <a:prstGeom prst="rect">
                <a:avLst/>
              </a:prstGeom>
              <a:blipFill>
                <a:blip r:embed="rId2"/>
                <a:stretch>
                  <a:fillRect l="-260"/>
                </a:stretch>
              </a:blipFill>
            </p:spPr>
            <p:txBody>
              <a:bodyPr/>
              <a:lstStyle/>
              <a:p>
                <a:r>
                  <a:rPr lang="en-US">
                    <a:noFill/>
                  </a:rPr>
                  <a:t> </a:t>
                </a:r>
              </a:p>
            </p:txBody>
          </p:sp>
        </mc:Fallback>
      </mc:AlternateContent>
    </p:spTree>
    <p:extLst>
      <p:ext uri="{BB962C8B-B14F-4D97-AF65-F5344CB8AC3E}">
        <p14:creationId xmlns:p14="http://schemas.microsoft.com/office/powerpoint/2010/main" val="4030972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B4AFE-59FE-47F9-24AE-0EE39FD976C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2774E4D-32D2-776A-A51F-4A1133BF4E17}"/>
              </a:ext>
            </a:extLst>
          </p:cNvPr>
          <p:cNvSpPr>
            <a:spLocks noGrp="1"/>
          </p:cNvSpPr>
          <p:nvPr>
            <p:ph type="title"/>
          </p:nvPr>
        </p:nvSpPr>
        <p:spPr/>
        <p:txBody>
          <a:bodyPr/>
          <a:lstStyle/>
          <a:p>
            <a:r>
              <a:rPr lang="en-US" dirty="0"/>
              <a:t>Convolutional Neural Networks</a:t>
            </a:r>
          </a:p>
        </p:txBody>
      </p:sp>
      <p:sp>
        <p:nvSpPr>
          <p:cNvPr id="8" name="Rectangle 7">
            <a:extLst>
              <a:ext uri="{FF2B5EF4-FFF2-40B4-BE49-F238E27FC236}">
                <a16:creationId xmlns:a16="http://schemas.microsoft.com/office/drawing/2014/main" id="{71895789-5F2F-EE98-252F-6137B59BC296}"/>
              </a:ext>
            </a:extLst>
          </p:cNvPr>
          <p:cNvSpPr/>
          <p:nvPr/>
        </p:nvSpPr>
        <p:spPr>
          <a:xfrm>
            <a:off x="1522414" y="1676400"/>
            <a:ext cx="9753598" cy="32766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class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CNN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Module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def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err="1">
                <a:solidFill>
                  <a:srgbClr val="D4D69A"/>
                </a:solidFill>
                <a:effectLst/>
                <a:latin typeface="Consolas" panose="020B0609020204030204" pitchFamily="49" charset="0"/>
                <a:ea typeface="Aptos" panose="020B0004020202020204" pitchFamily="34" charset="0"/>
                <a:cs typeface="Consolas" panose="020B0609020204030204" pitchFamily="49" charset="0"/>
              </a:rPr>
              <a:t>init</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__</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in_channels</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num_classes</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10</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 . .</a:t>
            </a: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pool</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MaxPool2d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kernel_size</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2</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stride</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2</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conv2</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Conv2d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in_channels</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8</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out_channels</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16</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kernel_size</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3</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stride</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padding</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fc1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Linear</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16</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7</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7</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num_classes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100" dirty="0">
                <a:effectLst/>
                <a:latin typeface="Consolas" panose="020B0609020204030204" pitchFamily="49" charset="0"/>
                <a:ea typeface="Aptos" panose="020B0004020202020204" pitchFamily="34" charset="0"/>
                <a:cs typeface="Consolas" panose="020B0609020204030204" pitchFamily="49" charset="0"/>
              </a:rPr>
              <a:t> </a:t>
            </a:r>
          </a:p>
        </p:txBody>
      </p:sp>
      <p:sp>
        <p:nvSpPr>
          <p:cNvPr id="2" name="Callout: Left Arrow 6">
            <a:extLst>
              <a:ext uri="{FF2B5EF4-FFF2-40B4-BE49-F238E27FC236}">
                <a16:creationId xmlns:a16="http://schemas.microsoft.com/office/drawing/2014/main" id="{28A7BBCE-94C7-4218-C8F1-FEC206F4A6DF}"/>
              </a:ext>
            </a:extLst>
          </p:cNvPr>
          <p:cNvSpPr/>
          <p:nvPr/>
        </p:nvSpPr>
        <p:spPr>
          <a:xfrm>
            <a:off x="7694612" y="1676400"/>
            <a:ext cx="4343400" cy="5029200"/>
          </a:xfrm>
          <a:prstGeom prst="leftArrowCallout">
            <a:avLst>
              <a:gd name="adj1" fmla="val 3093"/>
              <a:gd name="adj2" fmla="val 9567"/>
              <a:gd name="adj3" fmla="val 7575"/>
              <a:gd name="adj4" fmla="val 92372"/>
            </a:avLst>
          </a:prstGeom>
          <a:solidFill>
            <a:schemeClr val="bg1">
              <a:lumMod val="6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800" dirty="0">
                <a:solidFill>
                  <a:schemeClr val="tx1"/>
                </a:solidFill>
                <a:latin typeface="Arial" panose="020B0604020202020204" pitchFamily="34" charset="0"/>
                <a:cs typeface="Arial" panose="020B0604020202020204" pitchFamily="34" charset="0"/>
              </a:rPr>
              <a:t>Create the rest of the layers needed</a:t>
            </a:r>
            <a:br>
              <a:rPr lang="en-US" sz="1800" dirty="0">
                <a:solidFill>
                  <a:schemeClr val="tx1"/>
                </a:solidFill>
                <a:latin typeface="Arial" panose="020B0604020202020204" pitchFamily="34" charset="0"/>
                <a:cs typeface="Arial" panose="020B0604020202020204" pitchFamily="34" charset="0"/>
              </a:rPr>
            </a:br>
            <a:br>
              <a:rPr lang="en-US" sz="1800" dirty="0">
                <a:solidFill>
                  <a:schemeClr val="tx1"/>
                </a:solidFill>
                <a:latin typeface="Arial" panose="020B0604020202020204" pitchFamily="34" charset="0"/>
                <a:cs typeface="Arial" panose="020B0604020202020204" pitchFamily="34" charset="0"/>
              </a:rPr>
            </a:br>
            <a:r>
              <a:rPr lang="en-US" sz="1800" dirty="0" err="1">
                <a:solidFill>
                  <a:schemeClr val="tx1"/>
                </a:solidFill>
                <a:latin typeface="Arial" panose="020B0604020202020204" pitchFamily="34" charset="0"/>
                <a:cs typeface="Arial" panose="020B0604020202020204" pitchFamily="34" charset="0"/>
              </a:rPr>
              <a:t>MaxPooling</a:t>
            </a:r>
            <a:r>
              <a:rPr lang="en-US" sz="1800" dirty="0">
                <a:solidFill>
                  <a:schemeClr val="tx1"/>
                </a:solidFill>
                <a:latin typeface="Arial" panose="020B0604020202020204" pitchFamily="34" charset="0"/>
                <a:cs typeface="Arial" panose="020B0604020202020204" pitchFamily="34" charset="0"/>
              </a:rPr>
              <a:t>: 2x2 with stride 2. </a:t>
            </a:r>
            <a:r>
              <a:rPr lang="en-US" dirty="0">
                <a:solidFill>
                  <a:schemeClr val="tx1"/>
                </a:solidFill>
                <a:latin typeface="Arial" panose="020B0604020202020204" pitchFamily="34" charset="0"/>
                <a:cs typeface="Arial" panose="020B0604020202020204" pitchFamily="34" charset="0"/>
              </a:rPr>
              <a:t>Since </a:t>
            </a:r>
            <a:r>
              <a:rPr lang="en-US" dirty="0" err="1">
                <a:solidFill>
                  <a:schemeClr val="tx1"/>
                </a:solidFill>
                <a:latin typeface="Arial" panose="020B0604020202020204" pitchFamily="34" charset="0"/>
                <a:cs typeface="Arial" panose="020B0604020202020204" pitchFamily="34" charset="0"/>
              </a:rPr>
              <a:t>maxpooling</a:t>
            </a:r>
            <a:r>
              <a:rPr lang="en-US" dirty="0">
                <a:solidFill>
                  <a:schemeClr val="tx1"/>
                </a:solidFill>
                <a:latin typeface="Arial" panose="020B0604020202020204" pitchFamily="34" charset="0"/>
                <a:cs typeface="Arial" panose="020B0604020202020204" pitchFamily="34" charset="0"/>
              </a:rPr>
              <a:t> doesn’t have parameters we can initialize just one</a:t>
            </a:r>
            <a:endParaRPr lang="en-US" sz="1800" dirty="0">
              <a:solidFill>
                <a:schemeClr val="tx1"/>
              </a:solidFill>
              <a:latin typeface="Arial" panose="020B0604020202020204" pitchFamily="34" charset="0"/>
              <a:cs typeface="Arial" panose="020B0604020202020204" pitchFamily="34" charset="0"/>
            </a:endParaRPr>
          </a:p>
          <a:p>
            <a:endParaRPr lang="en-US" sz="1800" dirty="0">
              <a:solidFill>
                <a:schemeClr val="tx1"/>
              </a:solidFill>
              <a:latin typeface="Arial" panose="020B0604020202020204" pitchFamily="34" charset="0"/>
              <a:cs typeface="Arial" panose="020B0604020202020204" pitchFamily="34" charset="0"/>
            </a:endParaRPr>
          </a:p>
          <a:p>
            <a:r>
              <a:rPr lang="en-US" sz="1800" dirty="0">
                <a:solidFill>
                  <a:schemeClr val="tx1"/>
                </a:solidFill>
                <a:latin typeface="Arial" panose="020B0604020202020204" pitchFamily="34" charset="0"/>
                <a:cs typeface="Arial" panose="020B0604020202020204" pitchFamily="34" charset="0"/>
              </a:rPr>
              <a:t>Another Conv2 layer, similar to previous, but with 16 nr of output channels.</a:t>
            </a:r>
          </a:p>
          <a:p>
            <a:endParaRPr lang="en-US" sz="1800" dirty="0">
              <a:solidFill>
                <a:schemeClr val="tx1"/>
              </a:solidFill>
              <a:latin typeface="Arial" panose="020B0604020202020204" pitchFamily="34" charset="0"/>
              <a:cs typeface="Arial" panose="020B0604020202020204" pitchFamily="34" charset="0"/>
            </a:endParaRPr>
          </a:p>
          <a:p>
            <a:r>
              <a:rPr lang="en-US" dirty="0">
                <a:solidFill>
                  <a:schemeClr val="tx1"/>
                </a:solidFill>
                <a:latin typeface="Arial" panose="020B0604020202020204" pitchFamily="34" charset="0"/>
                <a:cs typeface="Arial" panose="020B0604020202020204" pitchFamily="34" charset="0"/>
              </a:rPr>
              <a:t>A fully connected layer. The input size is computed as such: 28 /2(1</a:t>
            </a:r>
            <a:r>
              <a:rPr lang="en-US" baseline="30000" dirty="0">
                <a:solidFill>
                  <a:schemeClr val="tx1"/>
                </a:solidFill>
                <a:latin typeface="Arial" panose="020B0604020202020204" pitchFamily="34" charset="0"/>
                <a:cs typeface="Arial" panose="020B0604020202020204" pitchFamily="34" charset="0"/>
              </a:rPr>
              <a:t>st</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maxpooling</a:t>
            </a:r>
            <a:r>
              <a:rPr lang="en-US" dirty="0">
                <a:solidFill>
                  <a:schemeClr val="tx1"/>
                </a:solidFill>
                <a:latin typeface="Arial" panose="020B0604020202020204" pitchFamily="34" charset="0"/>
                <a:cs typeface="Arial" panose="020B0604020202020204" pitchFamily="34" charset="0"/>
              </a:rPr>
              <a:t>)=14,  14/2 (2</a:t>
            </a:r>
            <a:r>
              <a:rPr lang="en-US" baseline="30000" dirty="0">
                <a:solidFill>
                  <a:schemeClr val="tx1"/>
                </a:solidFill>
                <a:latin typeface="Arial" panose="020B0604020202020204" pitchFamily="34" charset="0"/>
                <a:cs typeface="Arial" panose="020B0604020202020204" pitchFamily="34" charset="0"/>
              </a:rPr>
              <a:t>nd</a:t>
            </a:r>
            <a:r>
              <a:rPr lang="en-US" dirty="0">
                <a:solidFill>
                  <a:schemeClr val="tx1"/>
                </a:solidFill>
                <a:latin typeface="Arial" panose="020B0604020202020204" pitchFamily="34" charset="0"/>
                <a:cs typeface="Arial" panose="020B0604020202020204" pitchFamily="34" charset="0"/>
              </a:rPr>
              <a:t> </a:t>
            </a:r>
            <a:r>
              <a:rPr lang="en-US" dirty="0" err="1">
                <a:solidFill>
                  <a:schemeClr val="tx1"/>
                </a:solidFill>
                <a:latin typeface="Arial" panose="020B0604020202020204" pitchFamily="34" charset="0"/>
                <a:cs typeface="Arial" panose="020B0604020202020204" pitchFamily="34" charset="0"/>
              </a:rPr>
              <a:t>maxpooling</a:t>
            </a:r>
            <a:r>
              <a:rPr lang="en-US" dirty="0">
                <a:solidFill>
                  <a:schemeClr val="tx1"/>
                </a:solidFill>
                <a:latin typeface="Arial" panose="020B0604020202020204" pitchFamily="34" charset="0"/>
                <a:cs typeface="Arial" panose="020B0604020202020204" pitchFamily="34" charset="0"/>
              </a:rPr>
              <a:t>)=7.</a:t>
            </a:r>
            <a:br>
              <a:rPr lang="en-US" dirty="0">
                <a:solidFill>
                  <a:schemeClr val="tx1"/>
                </a:solidFill>
                <a:latin typeface="Arial" panose="020B0604020202020204" pitchFamily="34" charset="0"/>
                <a:cs typeface="Arial" panose="020B0604020202020204" pitchFamily="34" charset="0"/>
              </a:rPr>
            </a:br>
            <a:br>
              <a:rPr lang="en-US" dirty="0">
                <a:solidFill>
                  <a:schemeClr val="tx1"/>
                </a:solidFill>
                <a:latin typeface="Arial" panose="020B0604020202020204" pitchFamily="34" charset="0"/>
                <a:cs typeface="Arial" panose="020B0604020202020204" pitchFamily="34" charset="0"/>
              </a:rPr>
            </a:br>
            <a:r>
              <a:rPr lang="en-US" dirty="0">
                <a:solidFill>
                  <a:schemeClr val="tx1"/>
                </a:solidFill>
                <a:latin typeface="Arial" panose="020B0604020202020204" pitchFamily="34" charset="0"/>
                <a:cs typeface="Arial" panose="020B0604020202020204" pitchFamily="34" charset="0"/>
              </a:rPr>
              <a:t>So 7x7 x 16 output channels </a:t>
            </a:r>
            <a:endParaRPr lang="en-US" sz="18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01395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A78689-CA28-5A11-C00E-5953493F6DD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9241E0D-44D1-21BC-BC77-29F922B33B8C}"/>
              </a:ext>
            </a:extLst>
          </p:cNvPr>
          <p:cNvSpPr>
            <a:spLocks noGrp="1"/>
          </p:cNvSpPr>
          <p:nvPr>
            <p:ph type="title"/>
          </p:nvPr>
        </p:nvSpPr>
        <p:spPr/>
        <p:txBody>
          <a:bodyPr/>
          <a:lstStyle/>
          <a:p>
            <a:r>
              <a:rPr lang="en-US" dirty="0"/>
              <a:t>Convolutional Neural Networks</a:t>
            </a:r>
          </a:p>
        </p:txBody>
      </p:sp>
      <p:sp>
        <p:nvSpPr>
          <p:cNvPr id="8" name="Rectangle 7">
            <a:extLst>
              <a:ext uri="{FF2B5EF4-FFF2-40B4-BE49-F238E27FC236}">
                <a16:creationId xmlns:a16="http://schemas.microsoft.com/office/drawing/2014/main" id="{04D083CC-CF6D-D074-0CF6-49567E856513}"/>
              </a:ext>
            </a:extLst>
          </p:cNvPr>
          <p:cNvSpPr/>
          <p:nvPr/>
        </p:nvSpPr>
        <p:spPr>
          <a:xfrm>
            <a:off x="1522414" y="1676399"/>
            <a:ext cx="9753598" cy="27432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class</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3C0A0"/>
                </a:solidFill>
                <a:effectLst/>
                <a:latin typeface="Consolas" panose="020B0609020204030204" pitchFamily="49" charset="0"/>
                <a:ea typeface="Aptos" panose="020B0004020202020204" pitchFamily="34" charset="0"/>
                <a:cs typeface="Consolas" panose="020B0609020204030204" pitchFamily="49" charset="0"/>
              </a:rPr>
              <a:t>CNN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nn</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Module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p>
          <a:p>
            <a:pPr marL="0" marR="0"/>
            <a:r>
              <a:rPr lang="en-US" sz="1600" kern="0" dirty="0">
                <a:solidFill>
                  <a:srgbClr val="C1C1C1"/>
                </a:solidFill>
                <a:latin typeface="Consolas" panose="020B0609020204030204" pitchFamily="49" charset="0"/>
                <a:ea typeface="Aptos" panose="020B0004020202020204" pitchFamily="34" charset="0"/>
                <a:cs typeface="Consolas" panose="020B0609020204030204" pitchFamily="49" charset="0"/>
              </a:rPr>
              <a:t>   . . .</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4689CC"/>
                </a:solidFill>
                <a:effectLst/>
                <a:latin typeface="Consolas" panose="020B0609020204030204" pitchFamily="49" charset="0"/>
                <a:ea typeface="Aptos" panose="020B0004020202020204" pitchFamily="34" charset="0"/>
                <a:cs typeface="Consolas" panose="020B0609020204030204" pitchFamily="49" charset="0"/>
              </a:rPr>
              <a:t>def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D4D69A"/>
                </a:solidFill>
                <a:effectLst/>
                <a:latin typeface="Consolas" panose="020B0609020204030204" pitchFamily="49" charset="0"/>
                <a:ea typeface="Aptos" panose="020B0004020202020204" pitchFamily="34" charset="0"/>
                <a:cs typeface="Consolas" panose="020B0609020204030204" pitchFamily="49" charset="0"/>
              </a:rPr>
              <a:t>forward</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D4D69A"/>
                </a:solidFill>
                <a:effectLst/>
                <a:latin typeface="Consolas" panose="020B0609020204030204" pitchFamily="49" charset="0"/>
                <a:ea typeface="Aptos" panose="020B0004020202020204" pitchFamily="34" charset="0"/>
                <a:cs typeface="Consolas" panose="020B0609020204030204" pitchFamily="49" charset="0"/>
              </a:rPr>
              <a:t>relu</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conv1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pool</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43C0A0"/>
                </a:solidFill>
                <a:effectLst/>
                <a:latin typeface="Consolas" panose="020B0609020204030204" pitchFamily="49" charset="0"/>
                <a:ea typeface="Aptos" panose="020B0004020202020204" pitchFamily="34" charset="0"/>
                <a:cs typeface="Consolas" panose="020B0609020204030204" pitchFamily="49" charset="0"/>
              </a:rPr>
              <a:t>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D4D69A"/>
                </a:solidFill>
                <a:effectLst/>
                <a:latin typeface="Consolas" panose="020B0609020204030204" pitchFamily="49" charset="0"/>
                <a:ea typeface="Aptos" panose="020B0004020202020204" pitchFamily="34" charset="0"/>
                <a:cs typeface="Consolas" panose="020B0609020204030204" pitchFamily="49" charset="0"/>
              </a:rPr>
              <a:t>relu</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conv2</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pool</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.reshape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err="1">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err="1">
                <a:solidFill>
                  <a:srgbClr val="C1C1C1"/>
                </a:solidFill>
                <a:effectLst/>
                <a:latin typeface="Consolas" panose="020B0609020204030204" pitchFamily="49" charset="0"/>
                <a:ea typeface="Aptos" panose="020B0004020202020204" pitchFamily="34" charset="0"/>
                <a:cs typeface="Consolas" panose="020B0609020204030204" pitchFamily="49" charset="0"/>
              </a:rPr>
              <a:t>.shape</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0</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A7C598"/>
                </a:solidFill>
                <a:effectLst/>
                <a:latin typeface="Consolas" panose="020B0609020204030204" pitchFamily="49" charset="0"/>
                <a:ea typeface="Aptos" panose="020B0004020202020204" pitchFamily="34" charset="0"/>
                <a:cs typeface="Consolas" panose="020B0609020204030204" pitchFamily="49" charset="0"/>
              </a:rPr>
              <a:t>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CACACA"/>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self</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fc1</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B76FB3"/>
                </a:solidFill>
                <a:effectLst/>
                <a:latin typeface="Consolas" panose="020B0609020204030204" pitchFamily="49" charset="0"/>
                <a:ea typeface="Aptos" panose="020B0004020202020204" pitchFamily="34" charset="0"/>
                <a:cs typeface="Consolas" panose="020B0609020204030204" pitchFamily="49" charset="0"/>
              </a:rPr>
              <a:t>return</a:t>
            </a:r>
            <a:r>
              <a:rPr lang="en-US" sz="1600" kern="0" dirty="0">
                <a:solidFill>
                  <a:srgbClr val="C1C1C1"/>
                </a:solidFill>
                <a:effectLst/>
                <a:latin typeface="Consolas" panose="020B0609020204030204" pitchFamily="49" charset="0"/>
                <a:ea typeface="Aptos" panose="020B0004020202020204" pitchFamily="34" charset="0"/>
                <a:cs typeface="Consolas" panose="020B0609020204030204" pitchFamily="49" charset="0"/>
              </a:rPr>
              <a:t> </a:t>
            </a:r>
            <a:r>
              <a:rPr lang="en-US" sz="1600" kern="0" dirty="0">
                <a:solidFill>
                  <a:srgbClr val="8CD3FE"/>
                </a:solidFill>
                <a:effectLst/>
                <a:latin typeface="Consolas" panose="020B0609020204030204" pitchFamily="49" charset="0"/>
                <a:ea typeface="Aptos" panose="020B0004020202020204" pitchFamily="34" charset="0"/>
                <a:cs typeface="Consolas" panose="020B0609020204030204" pitchFamily="49" charset="0"/>
              </a:rPr>
              <a:t>x</a:t>
            </a:r>
            <a:endParaRPr lang="en-US" sz="1600" kern="100" dirty="0">
              <a:effectLst/>
              <a:latin typeface="Consolas" panose="020B0609020204030204" pitchFamily="49" charset="0"/>
              <a:ea typeface="Aptos" panose="020B0004020202020204" pitchFamily="34" charset="0"/>
              <a:cs typeface="Consolas" panose="020B0609020204030204" pitchFamily="49" charset="0"/>
            </a:endParaRPr>
          </a:p>
          <a:p>
            <a:pPr marL="0" marR="0"/>
            <a:r>
              <a:rPr lang="en-US" sz="1600" kern="100" dirty="0">
                <a:effectLst/>
                <a:latin typeface="Consolas" panose="020B0609020204030204" pitchFamily="49" charset="0"/>
                <a:ea typeface="Aptos" panose="020B0004020202020204" pitchFamily="34" charset="0"/>
                <a:cs typeface="Consolas" panose="020B0609020204030204" pitchFamily="49" charset="0"/>
              </a:rPr>
              <a:t> </a:t>
            </a:r>
          </a:p>
        </p:txBody>
      </p:sp>
      <p:sp>
        <p:nvSpPr>
          <p:cNvPr id="4" name="Rectangle 3">
            <a:extLst>
              <a:ext uri="{FF2B5EF4-FFF2-40B4-BE49-F238E27FC236}">
                <a16:creationId xmlns:a16="http://schemas.microsoft.com/office/drawing/2014/main" id="{F2D971AA-731D-F733-F346-D0CDBF82AB8E}"/>
              </a:ext>
            </a:extLst>
          </p:cNvPr>
          <p:cNvSpPr/>
          <p:nvPr/>
        </p:nvSpPr>
        <p:spPr>
          <a:xfrm>
            <a:off x="1522414" y="4419601"/>
            <a:ext cx="9753598" cy="2163762"/>
          </a:xfrm>
          <a:prstGeom prst="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Implement the forward method:</a:t>
            </a:r>
          </a:p>
          <a:p>
            <a:endParaRPr lang="en-US" sz="1600" dirty="0">
              <a:solidFill>
                <a:schemeClr val="tx1"/>
              </a:solidFill>
            </a:endParaRPr>
          </a:p>
          <a:p>
            <a:r>
              <a:rPr lang="en-US" sz="1600" dirty="0">
                <a:solidFill>
                  <a:schemeClr val="tx1"/>
                </a:solidFill>
              </a:rPr>
              <a:t>Call the layers in order:</a:t>
            </a:r>
          </a:p>
          <a:p>
            <a:pPr marL="228600" indent="-228600">
              <a:buAutoNum type="arabicPeriod"/>
            </a:pPr>
            <a:r>
              <a:rPr lang="en-US" sz="1600" dirty="0">
                <a:solidFill>
                  <a:schemeClr val="tx1"/>
                </a:solidFill>
              </a:rPr>
              <a:t>1</a:t>
            </a:r>
            <a:r>
              <a:rPr lang="en-US" sz="1600" baseline="30000" dirty="0">
                <a:solidFill>
                  <a:schemeClr val="tx1"/>
                </a:solidFill>
              </a:rPr>
              <a:t>st</a:t>
            </a:r>
            <a:r>
              <a:rPr lang="en-US" sz="1600" dirty="0">
                <a:solidFill>
                  <a:schemeClr val="tx1"/>
                </a:solidFill>
              </a:rPr>
              <a:t> convolutional layer followed by </a:t>
            </a:r>
            <a:r>
              <a:rPr lang="en-US" sz="1600" dirty="0" err="1">
                <a:solidFill>
                  <a:schemeClr val="tx1"/>
                </a:solidFill>
              </a:rPr>
              <a:t>relu</a:t>
            </a:r>
            <a:r>
              <a:rPr lang="en-US" sz="1600" dirty="0">
                <a:solidFill>
                  <a:schemeClr val="tx1"/>
                </a:solidFill>
              </a:rPr>
              <a:t> activation</a:t>
            </a:r>
          </a:p>
          <a:p>
            <a:pPr marL="228600" indent="-228600">
              <a:buAutoNum type="arabicPeriod"/>
            </a:pPr>
            <a:r>
              <a:rPr lang="en-US" sz="1600" dirty="0">
                <a:solidFill>
                  <a:schemeClr val="tx1"/>
                </a:solidFill>
              </a:rPr>
              <a:t>Use </a:t>
            </a:r>
            <a:r>
              <a:rPr lang="en-US" sz="1600" dirty="0" err="1">
                <a:solidFill>
                  <a:schemeClr val="tx1"/>
                </a:solidFill>
              </a:rPr>
              <a:t>maxpooling</a:t>
            </a:r>
            <a:endParaRPr lang="en-US" sz="1600" dirty="0">
              <a:solidFill>
                <a:schemeClr val="tx1"/>
              </a:solidFill>
            </a:endParaRPr>
          </a:p>
          <a:p>
            <a:pPr marL="228600" indent="-228600">
              <a:buAutoNum type="arabicPeriod"/>
            </a:pPr>
            <a:r>
              <a:rPr lang="en-US" sz="1600" dirty="0">
                <a:solidFill>
                  <a:schemeClr val="tx1"/>
                </a:solidFill>
              </a:rPr>
              <a:t>2</a:t>
            </a:r>
            <a:r>
              <a:rPr lang="en-US" sz="1600" baseline="30000" dirty="0">
                <a:solidFill>
                  <a:schemeClr val="tx1"/>
                </a:solidFill>
              </a:rPr>
              <a:t>nd</a:t>
            </a:r>
            <a:r>
              <a:rPr lang="en-US" sz="1600" dirty="0">
                <a:solidFill>
                  <a:schemeClr val="tx1"/>
                </a:solidFill>
              </a:rPr>
              <a:t> convolutional layer followed by </a:t>
            </a:r>
            <a:r>
              <a:rPr lang="en-US" sz="1600" dirty="0" err="1">
                <a:solidFill>
                  <a:schemeClr val="tx1"/>
                </a:solidFill>
              </a:rPr>
              <a:t>relu</a:t>
            </a:r>
            <a:r>
              <a:rPr lang="en-US" sz="1600" dirty="0">
                <a:solidFill>
                  <a:schemeClr val="tx1"/>
                </a:solidFill>
              </a:rPr>
              <a:t> activation</a:t>
            </a:r>
          </a:p>
          <a:p>
            <a:pPr marL="228600" indent="-228600">
              <a:buAutoNum type="arabicPeriod"/>
            </a:pPr>
            <a:r>
              <a:rPr lang="en-US" sz="1600" dirty="0">
                <a:solidFill>
                  <a:schemeClr val="tx1"/>
                </a:solidFill>
              </a:rPr>
              <a:t>Reshape (</a:t>
            </a:r>
            <a:r>
              <a:rPr lang="en-US" sz="1600" dirty="0" err="1">
                <a:solidFill>
                  <a:schemeClr val="tx1"/>
                </a:solidFill>
              </a:rPr>
              <a:t>c,w,h</a:t>
            </a:r>
            <a:r>
              <a:rPr lang="en-US" sz="1600" dirty="0">
                <a:solidFill>
                  <a:schemeClr val="tx1"/>
                </a:solidFill>
              </a:rPr>
              <a:t>) to 1d . Keep batch size</a:t>
            </a:r>
          </a:p>
          <a:p>
            <a:pPr marL="228600" indent="-228600">
              <a:buAutoNum type="arabicPeriod"/>
            </a:pPr>
            <a:r>
              <a:rPr lang="en-US" sz="1600" dirty="0">
                <a:solidFill>
                  <a:schemeClr val="tx1"/>
                </a:solidFill>
              </a:rPr>
              <a:t>Apply fully-connected layer that outputs the classes</a:t>
            </a:r>
          </a:p>
        </p:txBody>
      </p:sp>
    </p:spTree>
    <p:extLst>
      <p:ext uri="{BB962C8B-B14F-4D97-AF65-F5344CB8AC3E}">
        <p14:creationId xmlns:p14="http://schemas.microsoft.com/office/powerpoint/2010/main" val="4131836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B97D6-58A6-C36C-6A86-E944CDB0EC0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F17455-3526-0DA8-2274-7ED27D978E98}"/>
              </a:ext>
            </a:extLst>
          </p:cNvPr>
          <p:cNvSpPr>
            <a:spLocks noGrp="1"/>
          </p:cNvSpPr>
          <p:nvPr>
            <p:ph type="title"/>
          </p:nvPr>
        </p:nvSpPr>
        <p:spPr>
          <a:xfrm>
            <a:off x="1522413" y="274638"/>
            <a:ext cx="9782801" cy="1020762"/>
          </a:xfrm>
        </p:spPr>
        <p:txBody>
          <a:bodyPr/>
          <a:lstStyle/>
          <a:p>
            <a:r>
              <a:rPr lang="en-US" dirty="0"/>
              <a:t>Convolutional Neural Network: implementation</a:t>
            </a:r>
          </a:p>
        </p:txBody>
      </p:sp>
      <p:sp>
        <p:nvSpPr>
          <p:cNvPr id="6" name="Content Placeholder 5">
            <a:extLst>
              <a:ext uri="{FF2B5EF4-FFF2-40B4-BE49-F238E27FC236}">
                <a16:creationId xmlns:a16="http://schemas.microsoft.com/office/drawing/2014/main" id="{DFE018CD-77E4-910F-B50D-F2476C6BA9E2}"/>
              </a:ext>
            </a:extLst>
          </p:cNvPr>
          <p:cNvSpPr>
            <a:spLocks noGrp="1"/>
          </p:cNvSpPr>
          <p:nvPr>
            <p:ph idx="1"/>
          </p:nvPr>
        </p:nvSpPr>
        <p:spPr>
          <a:xfrm>
            <a:off x="1638425" y="1656347"/>
            <a:ext cx="9782801" cy="5181600"/>
          </a:xfrm>
        </p:spPr>
        <p:txBody>
          <a:bodyPr>
            <a:normAutofit/>
          </a:bodyPr>
          <a:lstStyle/>
          <a:p>
            <a:pPr marL="0" indent="0">
              <a:buNone/>
            </a:pPr>
            <a:r>
              <a:rPr lang="en-US" dirty="0">
                <a:latin typeface="Arial" panose="020B0604020202020204" pitchFamily="34" charset="0"/>
                <a:cs typeface="Arial" panose="020B0604020202020204" pitchFamily="34" charset="0"/>
              </a:rPr>
              <a:t>Training a simple Convolutional Neural Network on </a:t>
            </a:r>
            <a:r>
              <a:rPr lang="en-US" dirty="0" err="1">
                <a:latin typeface="Arial" panose="020B0604020202020204" pitchFamily="34" charset="0"/>
                <a:cs typeface="Arial" panose="020B0604020202020204" pitchFamily="34" charset="0"/>
              </a:rPr>
              <a:t>mnist</a:t>
            </a:r>
            <a:r>
              <a:rPr lang="en-US" dirty="0">
                <a:latin typeface="Arial" panose="020B0604020202020204" pitchFamily="34" charset="0"/>
                <a:cs typeface="Arial" panose="020B0604020202020204" pitchFamily="34" charset="0"/>
              </a:rPr>
              <a:t> dataset. </a:t>
            </a:r>
            <a:br>
              <a:rPr lang="en-US"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The rest of the code is the same as in a classical neural network. Just need to remove the reshape(</a:t>
            </a:r>
            <a:r>
              <a:rPr lang="en-US" sz="1800" dirty="0" err="1">
                <a:latin typeface="Arial" panose="020B0604020202020204" pitchFamily="34" charset="0"/>
                <a:cs typeface="Arial" panose="020B0604020202020204" pitchFamily="34" charset="0"/>
              </a:rPr>
              <a:t>x.shape</a:t>
            </a:r>
            <a:r>
              <a:rPr lang="en-US" sz="1800" dirty="0">
                <a:latin typeface="Arial" panose="020B0604020202020204" pitchFamily="34" charset="0"/>
                <a:cs typeface="Arial" panose="020B0604020202020204" pitchFamily="34" charset="0"/>
              </a:rPr>
              <a:t>[0],-1)</a:t>
            </a: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514350" indent="-514350">
              <a:buAutoNum type="arabicPeriod"/>
            </a:pPr>
            <a:endParaRPr lang="en-US"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A77684F-670C-65C3-C060-4B87A85F0C75}"/>
              </a:ext>
            </a:extLst>
          </p:cNvPr>
          <p:cNvSpPr/>
          <p:nvPr/>
        </p:nvSpPr>
        <p:spPr>
          <a:xfrm>
            <a:off x="1601668" y="2819400"/>
            <a:ext cx="10210800" cy="3429000"/>
          </a:xfrm>
          <a:prstGeom prst="rect">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latin typeface="Consolas" panose="020B0609020204030204" pitchFamily="49" charset="0"/>
                <a:cs typeface="Consolas" panose="020B0609020204030204" pitchFamily="49" charset="0"/>
              </a:rPr>
              <a:t>100%|█████████████████████████████████████████████████| 938/938 [00:08&lt;00:00, 113.48it/s]</a:t>
            </a:r>
          </a:p>
          <a:p>
            <a:r>
              <a:rPr lang="en-US" sz="1600" dirty="0">
                <a:solidFill>
                  <a:schemeClr val="tx1"/>
                </a:solidFill>
                <a:latin typeface="Consolas" panose="020B0609020204030204" pitchFamily="49" charset="0"/>
                <a:cs typeface="Consolas" panose="020B0609020204030204" pitchFamily="49" charset="0"/>
              </a:rPr>
              <a:t>100%|█████████████████████████████████████████████████| 938/938 [00:09&lt;00:00, 102.39it/s]</a:t>
            </a:r>
          </a:p>
          <a:p>
            <a:r>
              <a:rPr lang="en-US" sz="1600" dirty="0">
                <a:solidFill>
                  <a:schemeClr val="tx1"/>
                </a:solidFill>
                <a:latin typeface="Consolas" panose="020B0609020204030204" pitchFamily="49" charset="0"/>
                <a:cs typeface="Consolas" panose="020B0609020204030204" pitchFamily="49" charset="0"/>
              </a:rPr>
              <a:t>100%|█████████████████████████████████████████████████| 938/938 [00:08&lt;00:00, 107.37it/s]</a:t>
            </a:r>
          </a:p>
          <a:p>
            <a:r>
              <a:rPr lang="en-US" sz="1600" dirty="0">
                <a:solidFill>
                  <a:schemeClr val="tx1"/>
                </a:solidFill>
                <a:latin typeface="Consolas" panose="020B0609020204030204" pitchFamily="49" charset="0"/>
                <a:cs typeface="Consolas" panose="020B0609020204030204" pitchFamily="49" charset="0"/>
              </a:rPr>
              <a:t>100%|█████████████████████████████████████████████████| 938/938 [00:08&lt;00:00, 115.21it/s]</a:t>
            </a:r>
          </a:p>
          <a:p>
            <a:r>
              <a:rPr lang="en-US" sz="1600" dirty="0">
                <a:solidFill>
                  <a:schemeClr val="tx1"/>
                </a:solidFill>
                <a:latin typeface="Consolas" panose="020B0609020204030204" pitchFamily="49" charset="0"/>
                <a:cs typeface="Consolas" panose="020B0609020204030204" pitchFamily="49" charset="0"/>
              </a:rPr>
              <a:t>100%|█████████████████████████████████████████████████| 938/938 [00:08&lt;00:00, 111.51it/s]</a:t>
            </a:r>
          </a:p>
          <a:p>
            <a:r>
              <a:rPr lang="en-US" sz="1600" dirty="0">
                <a:solidFill>
                  <a:schemeClr val="tx1"/>
                </a:solidFill>
                <a:latin typeface="Consolas" panose="020B0609020204030204" pitchFamily="49" charset="0"/>
                <a:cs typeface="Consolas" panose="020B0609020204030204" pitchFamily="49" charset="0"/>
              </a:rPr>
              <a:t>100%|█████████████████████████████████████████████████| 938/938 [00:08&lt;00:00, 116.38it/s]</a:t>
            </a:r>
          </a:p>
          <a:p>
            <a:r>
              <a:rPr lang="en-US" sz="1600" dirty="0">
                <a:solidFill>
                  <a:schemeClr val="tx1"/>
                </a:solidFill>
                <a:latin typeface="Consolas" panose="020B0609020204030204" pitchFamily="49" charset="0"/>
                <a:cs typeface="Consolas" panose="020B0609020204030204" pitchFamily="49" charset="0"/>
              </a:rPr>
              <a:t>100%|█████████████████████████████████████████████████| 938/938 [00:08&lt;00:00, 115.38it/s]</a:t>
            </a:r>
          </a:p>
          <a:p>
            <a:r>
              <a:rPr lang="en-US" sz="1600" dirty="0">
                <a:solidFill>
                  <a:schemeClr val="tx1"/>
                </a:solidFill>
                <a:latin typeface="Consolas" panose="020B0609020204030204" pitchFamily="49" charset="0"/>
                <a:cs typeface="Consolas" panose="020B0609020204030204" pitchFamily="49" charset="0"/>
              </a:rPr>
              <a:t>100%|█████████████████████████████████████████████████| 938/938 [00:08&lt;00:00, 117.01it/s]</a:t>
            </a:r>
          </a:p>
          <a:p>
            <a:r>
              <a:rPr lang="en-US" sz="1600" dirty="0">
                <a:solidFill>
                  <a:schemeClr val="tx1"/>
                </a:solidFill>
                <a:latin typeface="Consolas" panose="020B0609020204030204" pitchFamily="49" charset="0"/>
                <a:cs typeface="Consolas" panose="020B0609020204030204" pitchFamily="49" charset="0"/>
              </a:rPr>
              <a:t>100%|█████████████████████████████████████████████████| 938/938 [00:08&lt;00:00, 111.25it/s]</a:t>
            </a:r>
          </a:p>
          <a:p>
            <a:r>
              <a:rPr lang="en-US" sz="1600" dirty="0">
                <a:solidFill>
                  <a:schemeClr val="tx1"/>
                </a:solidFill>
                <a:latin typeface="Consolas" panose="020B0609020204030204" pitchFamily="49" charset="0"/>
                <a:cs typeface="Consolas" panose="020B0609020204030204" pitchFamily="49" charset="0"/>
              </a:rPr>
              <a:t>100%|█████████████████████████████████████████████████| 938/938 [00:08&lt;00:00, 111.64it/s]</a:t>
            </a:r>
          </a:p>
          <a:p>
            <a:r>
              <a:rPr lang="en-US" sz="1600" dirty="0">
                <a:solidFill>
                  <a:schemeClr val="tx1"/>
                </a:solidFill>
                <a:latin typeface="Consolas" panose="020B0609020204030204" pitchFamily="49" charset="0"/>
                <a:cs typeface="Consolas" panose="020B0609020204030204" pitchFamily="49" charset="0"/>
              </a:rPr>
              <a:t>Accuracy on training set: 98.17</a:t>
            </a:r>
          </a:p>
          <a:p>
            <a:r>
              <a:rPr lang="en-US" sz="1600" dirty="0">
                <a:solidFill>
                  <a:schemeClr val="tx1"/>
                </a:solidFill>
                <a:latin typeface="Consolas" panose="020B0609020204030204" pitchFamily="49" charset="0"/>
                <a:cs typeface="Consolas" panose="020B0609020204030204" pitchFamily="49" charset="0"/>
              </a:rPr>
              <a:t>Accuracy on test set: 98.25</a:t>
            </a:r>
          </a:p>
          <a:p>
            <a:endParaRPr lang="en-US" sz="1600"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84034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hlinkClick r:id="rId2"/>
              </a:rPr>
              <a:t>https://www.youtube.com/watch?v=FwFduRA_L6Q</a:t>
            </a:r>
            <a:r>
              <a:rPr lang="en-US" dirty="0"/>
              <a:t> </a:t>
            </a:r>
            <a:br>
              <a:rPr lang="en-US" dirty="0"/>
            </a:br>
            <a:r>
              <a:rPr lang="en-US" dirty="0"/>
              <a:t>(demo of LeNet1 , first Convolutional Neural Network )</a:t>
            </a:r>
          </a:p>
        </p:txBody>
      </p:sp>
      <p:sp>
        <p:nvSpPr>
          <p:cNvPr id="2" name="Title 1"/>
          <p:cNvSpPr>
            <a:spLocks noGrp="1"/>
          </p:cNvSpPr>
          <p:nvPr>
            <p:ph type="title"/>
          </p:nvPr>
        </p:nvSpPr>
        <p:spPr/>
        <p:txBody>
          <a:bodyPr/>
          <a:lstStyle/>
          <a:p>
            <a:r>
              <a:rPr lang="en-US"/>
              <a:t>Questions &amp; Discussion</a:t>
            </a:r>
            <a:endParaRPr lang="en-US" dirty="0"/>
          </a:p>
        </p:txBody>
      </p:sp>
    </p:spTree>
    <p:extLst>
      <p:ext uri="{BB962C8B-B14F-4D97-AF65-F5344CB8AC3E}">
        <p14:creationId xmlns:p14="http://schemas.microsoft.com/office/powerpoint/2010/main" val="2145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1522414" y="1905000"/>
            <a:ext cx="9144000" cy="4419600"/>
          </a:xfrm>
        </p:spPr>
        <p:txBody>
          <a:bodyPr>
            <a:normAutofit/>
          </a:bodyPr>
          <a:lstStyle/>
          <a:p>
            <a:pPr marL="301752" lvl="1" indent="0">
              <a:buNone/>
            </a:pPr>
            <a:r>
              <a:rPr lang="en-US" dirty="0">
                <a:hlinkClick r:id="rId2"/>
              </a:rPr>
              <a:t>http://cs231n.github.io/convolutional-networks/</a:t>
            </a:r>
            <a:r>
              <a:rPr lang="en-US" dirty="0"/>
              <a:t>(very good explanation of </a:t>
            </a:r>
            <a:r>
              <a:rPr lang="en-US" dirty="0" err="1"/>
              <a:t>ConvNet</a:t>
            </a:r>
            <a:r>
              <a:rPr lang="en-US" dirty="0"/>
              <a:t>)</a:t>
            </a:r>
          </a:p>
          <a:p>
            <a:pPr marL="301752" lvl="1" indent="0">
              <a:buNone/>
            </a:pPr>
            <a:endParaRPr lang="en-US" dirty="0"/>
          </a:p>
          <a:p>
            <a:pPr marL="301752" lvl="1" indent="0">
              <a:buNone/>
            </a:pPr>
            <a:r>
              <a:rPr lang="en-US" dirty="0">
                <a:hlinkClick r:id="rId3"/>
              </a:rPr>
              <a:t>https://adeshpande3.github.io/adeshpande3.github.io/A-Beginner%27s-Guide-To-Understanding-Convolutional-Neural-Networks/</a:t>
            </a:r>
            <a:endParaRPr lang="en-US" dirty="0"/>
          </a:p>
          <a:p>
            <a:pPr marL="301752" lvl="1" indent="0">
              <a:buNone/>
            </a:pPr>
            <a:endParaRPr lang="en-US" dirty="0"/>
          </a:p>
          <a:p>
            <a:pPr marL="301752" lvl="1" indent="0">
              <a:buNone/>
            </a:pPr>
            <a:r>
              <a:rPr lang="en-US" dirty="0">
                <a:hlinkClick r:id="rId4"/>
              </a:rPr>
              <a:t>http://timdettmers.com/2015/03/26/convolution-deep-learning/</a:t>
            </a:r>
            <a:endParaRPr lang="en-US" dirty="0"/>
          </a:p>
          <a:p>
            <a:pPr marL="301752" lvl="1" indent="0">
              <a:buNone/>
            </a:pPr>
            <a:endParaRPr lang="en-US" dirty="0"/>
          </a:p>
          <a:p>
            <a:pPr marL="301752" lvl="1" indent="0">
              <a:buNone/>
            </a:pPr>
            <a:r>
              <a:rPr lang="en-US" dirty="0">
                <a:hlinkClick r:id="rId5"/>
              </a:rPr>
              <a:t>https://www.cs.unm.edu/~brayer/vision/fourier.html</a:t>
            </a:r>
            <a:endParaRPr lang="en-US" dirty="0"/>
          </a:p>
          <a:p>
            <a:pPr marL="301752" lvl="1" indent="0">
              <a:buNone/>
            </a:pPr>
            <a:r>
              <a:rPr lang="en-US" dirty="0">
                <a:hlinkClick r:id="rId6"/>
              </a:rPr>
              <a:t>https://grzegorzgwardys.wordpress.com/2016/04/22/8/</a:t>
            </a:r>
            <a:r>
              <a:rPr lang="en-US" dirty="0"/>
              <a:t> (if you are interested in the derivatives of the convolution)</a:t>
            </a:r>
          </a:p>
          <a:p>
            <a:pPr marL="301752" lvl="1" indent="0">
              <a:buNone/>
            </a:pPr>
            <a:endParaRPr lang="en-US" dirty="0"/>
          </a:p>
          <a:p>
            <a:pPr marL="301752" lvl="1" indent="0">
              <a:buNone/>
            </a:pPr>
            <a:endParaRPr lang="en-US" dirty="0"/>
          </a:p>
          <a:p>
            <a:pPr marL="301752" lvl="1" indent="0">
              <a:buNone/>
            </a:pPr>
            <a:endParaRPr lang="en-US" dirty="0"/>
          </a:p>
          <a:p>
            <a:pPr marL="301752" lvl="1" indent="0">
              <a:buNone/>
            </a:pPr>
            <a:endParaRPr lang="en-US" dirty="0"/>
          </a:p>
        </p:txBody>
      </p:sp>
      <p:sp>
        <p:nvSpPr>
          <p:cNvPr id="2" name="Title 1"/>
          <p:cNvSpPr>
            <a:spLocks noGrp="1"/>
          </p:cNvSpPr>
          <p:nvPr>
            <p:ph type="title"/>
          </p:nvPr>
        </p:nvSpPr>
        <p:spPr/>
        <p:txBody>
          <a:bodyPr/>
          <a:lstStyle/>
          <a:p>
            <a:r>
              <a:rPr lang="en-US" dirty="0"/>
              <a:t>Bibliography</a:t>
            </a:r>
          </a:p>
        </p:txBody>
      </p:sp>
    </p:spTree>
    <p:extLst>
      <p:ext uri="{BB962C8B-B14F-4D97-AF65-F5344CB8AC3E}">
        <p14:creationId xmlns:p14="http://schemas.microsoft.com/office/powerpoint/2010/main" val="197037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p:sp>
        <p:nvSpPr>
          <p:cNvPr id="4" name="Content Placeholder 3"/>
          <p:cNvSpPr>
            <a:spLocks noGrp="1"/>
          </p:cNvSpPr>
          <p:nvPr>
            <p:ph idx="1"/>
          </p:nvPr>
        </p:nvSpPr>
        <p:spPr/>
        <p:txBody>
          <a:bodyPr/>
          <a:lstStyle/>
          <a:p>
            <a:r>
              <a:rPr lang="en-US" sz="1800" dirty="0"/>
              <a:t>Example: local averaging as correlation.</a:t>
            </a:r>
          </a:p>
          <a:p>
            <a:endParaRPr lang="en-US" sz="1800" dirty="0"/>
          </a:p>
          <a:p>
            <a:endParaRPr lang="en-US" sz="1800" dirty="0"/>
          </a:p>
          <a:p>
            <a:r>
              <a:rPr lang="en-US" sz="1800" dirty="0"/>
              <a:t>Take an image as input and produce another image</a:t>
            </a:r>
          </a:p>
          <a:p>
            <a:r>
              <a:rPr lang="en-US" sz="1800" dirty="0"/>
              <a:t>We will average every 3 consecutive numbers:</a:t>
            </a:r>
          </a:p>
          <a:p>
            <a:pPr marL="0" indent="0">
              <a:buNone/>
            </a:pPr>
            <a:endParaRPr lang="en-US" sz="1800" dirty="0"/>
          </a:p>
          <a:p>
            <a:pPr marL="0" indent="0">
              <a:buNone/>
            </a:pPr>
            <a:endParaRPr lang="en-US" sz="1800" dirty="0"/>
          </a:p>
          <a:p>
            <a:endParaRPr lang="en-US" sz="1800" dirty="0"/>
          </a:p>
          <a:p>
            <a:r>
              <a:rPr lang="en-US" sz="1800" dirty="0"/>
              <a:t>What about the boundaries?</a:t>
            </a:r>
          </a:p>
        </p:txBody>
      </p:sp>
      <p:graphicFrame>
        <p:nvGraphicFramePr>
          <p:cNvPr id="3" name="Table 2"/>
          <p:cNvGraphicFramePr>
            <a:graphicFrameLocks noGrp="1"/>
          </p:cNvGraphicFramePr>
          <p:nvPr>
            <p:extLst>
              <p:ext uri="{D42A27DB-BD31-4B8C-83A1-F6EECF244321}">
                <p14:modId xmlns:p14="http://schemas.microsoft.com/office/powerpoint/2010/main" val="671299096"/>
              </p:ext>
            </p:extLst>
          </p:nvPr>
        </p:nvGraphicFramePr>
        <p:xfrm>
          <a:off x="1751012" y="2590800"/>
          <a:ext cx="8125880" cy="370840"/>
        </p:xfrm>
        <a:graphic>
          <a:graphicData uri="http://schemas.openxmlformats.org/drawingml/2006/table">
            <a:tbl>
              <a:tblPr>
                <a:tableStyleId>{5940675A-B579-460E-94D1-54222C63F5DA}</a:tableStyleId>
              </a:tblPr>
              <a:tblGrid>
                <a:gridCol w="812588">
                  <a:extLst>
                    <a:ext uri="{9D8B030D-6E8A-4147-A177-3AD203B41FA5}">
                      <a16:colId xmlns:a16="http://schemas.microsoft.com/office/drawing/2014/main" val="20000"/>
                    </a:ext>
                  </a:extLst>
                </a:gridCol>
                <a:gridCol w="812588">
                  <a:extLst>
                    <a:ext uri="{9D8B030D-6E8A-4147-A177-3AD203B41FA5}">
                      <a16:colId xmlns:a16="http://schemas.microsoft.com/office/drawing/2014/main" val="20001"/>
                    </a:ext>
                  </a:extLst>
                </a:gridCol>
                <a:gridCol w="812588">
                  <a:extLst>
                    <a:ext uri="{9D8B030D-6E8A-4147-A177-3AD203B41FA5}">
                      <a16:colId xmlns:a16="http://schemas.microsoft.com/office/drawing/2014/main" val="20002"/>
                    </a:ext>
                  </a:extLst>
                </a:gridCol>
                <a:gridCol w="812588">
                  <a:extLst>
                    <a:ext uri="{9D8B030D-6E8A-4147-A177-3AD203B41FA5}">
                      <a16:colId xmlns:a16="http://schemas.microsoft.com/office/drawing/2014/main" val="20003"/>
                    </a:ext>
                  </a:extLst>
                </a:gridCol>
                <a:gridCol w="812588">
                  <a:extLst>
                    <a:ext uri="{9D8B030D-6E8A-4147-A177-3AD203B41FA5}">
                      <a16:colId xmlns:a16="http://schemas.microsoft.com/office/drawing/2014/main" val="20004"/>
                    </a:ext>
                  </a:extLst>
                </a:gridCol>
                <a:gridCol w="812588">
                  <a:extLst>
                    <a:ext uri="{9D8B030D-6E8A-4147-A177-3AD203B41FA5}">
                      <a16:colId xmlns:a16="http://schemas.microsoft.com/office/drawing/2014/main" val="20005"/>
                    </a:ext>
                  </a:extLst>
                </a:gridCol>
                <a:gridCol w="812588">
                  <a:extLst>
                    <a:ext uri="{9D8B030D-6E8A-4147-A177-3AD203B41FA5}">
                      <a16:colId xmlns:a16="http://schemas.microsoft.com/office/drawing/2014/main" val="20006"/>
                    </a:ext>
                  </a:extLst>
                </a:gridCol>
                <a:gridCol w="812588">
                  <a:extLst>
                    <a:ext uri="{9D8B030D-6E8A-4147-A177-3AD203B41FA5}">
                      <a16:colId xmlns:a16="http://schemas.microsoft.com/office/drawing/2014/main" val="20007"/>
                    </a:ext>
                  </a:extLst>
                </a:gridCol>
                <a:gridCol w="812588">
                  <a:extLst>
                    <a:ext uri="{9D8B030D-6E8A-4147-A177-3AD203B41FA5}">
                      <a16:colId xmlns:a16="http://schemas.microsoft.com/office/drawing/2014/main" val="20008"/>
                    </a:ext>
                  </a:extLst>
                </a:gridCol>
                <a:gridCol w="812588">
                  <a:extLst>
                    <a:ext uri="{9D8B030D-6E8A-4147-A177-3AD203B41FA5}">
                      <a16:colId xmlns:a16="http://schemas.microsoft.com/office/drawing/2014/main" val="20009"/>
                    </a:ext>
                  </a:extLst>
                </a:gridCol>
              </a:tblGrid>
              <a:tr h="370840">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2</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7</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extLst>
                  <a:ext uri="{0D108BD9-81ED-4DB2-BD59-A6C34878D82A}">
                    <a16:rowId xmlns:a16="http://schemas.microsoft.com/office/drawing/2014/main" val="10000"/>
                  </a:ext>
                </a:extLst>
              </a:tr>
            </a:tbl>
          </a:graphicData>
        </a:graphic>
      </p:graphicFrame>
      <mc:AlternateContent xmlns:mc="http://schemas.openxmlformats.org/markup-compatibility/2006" xmlns:a14="http://schemas.microsoft.com/office/drawing/2010/main">
        <mc:Choice Requires="a14">
          <p:graphicFrame>
            <p:nvGraphicFramePr>
              <p:cNvPr id="6" name="Table 5"/>
              <p:cNvGraphicFramePr>
                <a:graphicFrameLocks noGrp="1"/>
              </p:cNvGraphicFramePr>
              <p:nvPr>
                <p:extLst>
                  <p:ext uri="{D42A27DB-BD31-4B8C-83A1-F6EECF244321}">
                    <p14:modId xmlns:p14="http://schemas.microsoft.com/office/powerpoint/2010/main" val="3985707904"/>
                  </p:ext>
                </p:extLst>
              </p:nvPr>
            </p:nvGraphicFramePr>
            <p:xfrm>
              <a:off x="989012" y="4572000"/>
              <a:ext cx="10668000" cy="886651"/>
            </p:xfrm>
            <a:graphic>
              <a:graphicData uri="http://schemas.openxmlformats.org/drawingml/2006/table">
                <a:tbl>
                  <a:tblPr>
                    <a:tableStyleId>{5940675A-B579-460E-94D1-54222C63F5DA}</a:tableStyleId>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1066800">
                      <a:extLst>
                        <a:ext uri="{9D8B030D-6E8A-4147-A177-3AD203B41FA5}">
                          <a16:colId xmlns:a16="http://schemas.microsoft.com/office/drawing/2014/main" val="20006"/>
                        </a:ext>
                      </a:extLst>
                    </a:gridCol>
                    <a:gridCol w="1066800">
                      <a:extLst>
                        <a:ext uri="{9D8B030D-6E8A-4147-A177-3AD203B41FA5}">
                          <a16:colId xmlns:a16="http://schemas.microsoft.com/office/drawing/2014/main" val="20007"/>
                        </a:ext>
                      </a:extLst>
                    </a:gridCol>
                    <a:gridCol w="1066800">
                      <a:extLst>
                        <a:ext uri="{9D8B030D-6E8A-4147-A177-3AD203B41FA5}">
                          <a16:colId xmlns:a16="http://schemas.microsoft.com/office/drawing/2014/main" val="20008"/>
                        </a:ext>
                      </a:extLst>
                    </a:gridCol>
                    <a:gridCol w="1066800">
                      <a:extLst>
                        <a:ext uri="{9D8B030D-6E8A-4147-A177-3AD203B41FA5}">
                          <a16:colId xmlns:a16="http://schemas.microsoft.com/office/drawing/2014/main" val="20009"/>
                        </a:ext>
                      </a:extLst>
                    </a:gridCol>
                  </a:tblGrid>
                  <a:tr h="533400">
                    <a:tc>
                      <a:txBody>
                        <a:bodyPr/>
                        <a:lstStyle/>
                        <a:p>
                          <a:pPr algn="ctr"/>
                          <a:r>
                            <a:rPr lang="en-US" dirty="0">
                              <a:solidFill>
                                <a:schemeClr val="bg1"/>
                              </a:solidFill>
                            </a:rPr>
                            <a:t>?</a:t>
                          </a:r>
                          <a:endParaRPr lang="ro-RO"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5+4+2</m:t>
                                    </m:r>
                                  </m:num>
                                  <m:den>
                                    <m:r>
                                      <a:rPr lang="en-US" b="0" i="1" smtClean="0">
                                        <a:solidFill>
                                          <a:schemeClr val="bg1"/>
                                        </a:solidFill>
                                        <a:latin typeface="Cambria Math" panose="02040503050406030204" pitchFamily="18" charset="0"/>
                                      </a:rPr>
                                      <m:t>3</m:t>
                                    </m:r>
                                  </m:den>
                                </m:f>
                              </m:oMath>
                            </m:oMathPara>
                          </a14:m>
                          <a:endParaRPr lang="ro-RO"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4+2+3</m:t>
                                    </m:r>
                                  </m:num>
                                  <m:den>
                                    <m:r>
                                      <a:rPr lang="en-US" b="0" i="1" smtClean="0">
                                        <a:solidFill>
                                          <a:schemeClr val="bg1"/>
                                        </a:solidFill>
                                        <a:latin typeface="Cambria Math" panose="02040503050406030204" pitchFamily="18" charset="0"/>
                                      </a:rPr>
                                      <m:t>3</m:t>
                                    </m:r>
                                  </m:den>
                                </m:f>
                              </m:oMath>
                            </m:oMathPara>
                          </a14:m>
                          <a:endParaRPr lang="ro-RO"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2+3+7</m:t>
                                    </m:r>
                                  </m:num>
                                  <m:den>
                                    <m:r>
                                      <a:rPr lang="en-US" b="0" i="1" smtClean="0">
                                        <a:solidFill>
                                          <a:schemeClr val="bg1"/>
                                        </a:solidFill>
                                        <a:latin typeface="Cambria Math" panose="02040503050406030204" pitchFamily="18" charset="0"/>
                                      </a:rPr>
                                      <m:t>3</m:t>
                                    </m:r>
                                  </m:den>
                                </m:f>
                              </m:oMath>
                            </m:oMathPara>
                          </a14:m>
                          <a:endParaRPr lang="ro-RO"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3+7+4</m:t>
                                    </m:r>
                                  </m:num>
                                  <m:den>
                                    <m:r>
                                      <a:rPr lang="en-US" b="0" i="1" smtClean="0">
                                        <a:solidFill>
                                          <a:schemeClr val="bg1"/>
                                        </a:solidFill>
                                        <a:latin typeface="Cambria Math" panose="02040503050406030204" pitchFamily="18" charset="0"/>
                                      </a:rPr>
                                      <m:t>3</m:t>
                                    </m:r>
                                  </m:den>
                                </m:f>
                              </m:oMath>
                            </m:oMathPara>
                          </a14:m>
                          <a:endParaRPr lang="ro-RO" dirty="0">
                            <a:solidFill>
                              <a:schemeClr val="bg1"/>
                            </a:solidFill>
                          </a:endParaRPr>
                        </a:p>
                      </a:txBody>
                      <a:tcPr/>
                    </a:tc>
                    <a:tc>
                      <a:txBody>
                        <a:bodyPr/>
                        <a:lstStyle/>
                        <a:p>
                          <a:pPr algn="ct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7+4+6</m:t>
                                    </m:r>
                                  </m:num>
                                  <m:den>
                                    <m:r>
                                      <a:rPr lang="en-US" b="0" i="1" smtClean="0">
                                        <a:solidFill>
                                          <a:schemeClr val="bg1"/>
                                        </a:solidFill>
                                        <a:latin typeface="Cambria Math" panose="02040503050406030204" pitchFamily="18" charset="0"/>
                                      </a:rPr>
                                      <m:t>3</m:t>
                                    </m:r>
                                  </m:den>
                                </m:f>
                              </m:oMath>
                            </m:oMathPara>
                          </a14:m>
                          <a:endParaRPr lang="ro-RO"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4+6+5</m:t>
                                    </m:r>
                                  </m:num>
                                  <m:den>
                                    <m:r>
                                      <a:rPr lang="en-US" b="0" i="1" smtClean="0">
                                        <a:solidFill>
                                          <a:schemeClr val="bg1"/>
                                        </a:solidFill>
                                        <a:latin typeface="Cambria Math" panose="02040503050406030204" pitchFamily="18" charset="0"/>
                                      </a:rPr>
                                      <m:t>3</m:t>
                                    </m:r>
                                  </m:den>
                                </m:f>
                              </m:oMath>
                            </m:oMathPara>
                          </a14:m>
                          <a:endParaRPr lang="ro-RO" dirty="0">
                            <a:solidFill>
                              <a:schemeClr val="bg1"/>
                            </a:solidFill>
                          </a:endParaRPr>
                        </a:p>
                        <a:p>
                          <a:pPr algn="ctr"/>
                          <a:endParaRPr lang="ro-RO"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6+5+3</m:t>
                                    </m:r>
                                  </m:num>
                                  <m:den>
                                    <m:r>
                                      <a:rPr lang="en-US" b="0" i="1" smtClean="0">
                                        <a:solidFill>
                                          <a:schemeClr val="bg1"/>
                                        </a:solidFill>
                                        <a:latin typeface="Cambria Math" panose="02040503050406030204" pitchFamily="18" charset="0"/>
                                      </a:rPr>
                                      <m:t>3</m:t>
                                    </m:r>
                                  </m:den>
                                </m:f>
                              </m:oMath>
                            </m:oMathPara>
                          </a14:m>
                          <a:endParaRPr lang="ro-RO" dirty="0">
                            <a:solidFill>
                              <a:schemeClr val="bg1"/>
                            </a:solidFill>
                          </a:endParaRPr>
                        </a:p>
                        <a:p>
                          <a:pPr algn="ctr"/>
                          <a:endParaRPr lang="ro-RO"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US" b="0"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5+3+6</m:t>
                                    </m:r>
                                  </m:num>
                                  <m:den>
                                    <m:r>
                                      <a:rPr lang="en-US" b="0" i="1" smtClean="0">
                                        <a:solidFill>
                                          <a:schemeClr val="bg1"/>
                                        </a:solidFill>
                                        <a:latin typeface="Cambria Math" panose="02040503050406030204" pitchFamily="18" charset="0"/>
                                      </a:rPr>
                                      <m:t>3</m:t>
                                    </m:r>
                                  </m:den>
                                </m:f>
                              </m:oMath>
                            </m:oMathPara>
                          </a14:m>
                          <a:endParaRPr lang="ro-RO" dirty="0">
                            <a:solidFill>
                              <a:schemeClr val="bg1"/>
                            </a:solidFill>
                          </a:endParaRPr>
                        </a:p>
                        <a:p>
                          <a:pPr algn="ctr"/>
                          <a:endParaRPr lang="ro-RO" dirty="0">
                            <a:solidFill>
                              <a:schemeClr val="bg1"/>
                            </a:solidFill>
                          </a:endParaRPr>
                        </a:p>
                      </a:txBody>
                      <a:tcPr/>
                    </a:tc>
                    <a:tc>
                      <a:txBody>
                        <a:bodyPr/>
                        <a:lstStyle/>
                        <a:p>
                          <a:pPr algn="ctr"/>
                          <a:r>
                            <a:rPr lang="en-US" dirty="0">
                              <a:solidFill>
                                <a:schemeClr val="bg1"/>
                              </a:solidFill>
                            </a:rPr>
                            <a:t>?</a:t>
                          </a:r>
                          <a:endParaRPr lang="ro-RO" dirty="0">
                            <a:solidFill>
                              <a:schemeClr val="bg1"/>
                            </a:solidFill>
                          </a:endParaRPr>
                        </a:p>
                      </a:txBody>
                      <a:tcPr/>
                    </a:tc>
                    <a:extLst>
                      <a:ext uri="{0D108BD9-81ED-4DB2-BD59-A6C34878D82A}">
                        <a16:rowId xmlns:a16="http://schemas.microsoft.com/office/drawing/2014/main" val="10000"/>
                      </a:ext>
                    </a:extLst>
                  </a:tr>
                </a:tbl>
              </a:graphicData>
            </a:graphic>
          </p:graphicFrame>
        </mc:Choice>
        <mc:Fallback xmlns="">
          <p:graphicFrame>
            <p:nvGraphicFramePr>
              <p:cNvPr id="6" name="Table 5"/>
              <p:cNvGraphicFramePr>
                <a:graphicFrameLocks noGrp="1"/>
              </p:cNvGraphicFramePr>
              <p:nvPr>
                <p:extLst>
                  <p:ext uri="{D42A27DB-BD31-4B8C-83A1-F6EECF244321}">
                    <p14:modId xmlns:p14="http://schemas.microsoft.com/office/powerpoint/2010/main" val="3985707904"/>
                  </p:ext>
                </p:extLst>
              </p:nvPr>
            </p:nvGraphicFramePr>
            <p:xfrm>
              <a:off x="989012" y="4572000"/>
              <a:ext cx="10668000" cy="886651"/>
            </p:xfrm>
            <a:graphic>
              <a:graphicData uri="http://schemas.openxmlformats.org/drawingml/2006/table">
                <a:tbl>
                  <a:tblPr>
                    <a:tableStyleId>{5940675A-B579-460E-94D1-54222C63F5DA}</a:tableStyleId>
                  </a:tblPr>
                  <a:tblGrid>
                    <a:gridCol w="1066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668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1066800">
                      <a:extLst>
                        <a:ext uri="{9D8B030D-6E8A-4147-A177-3AD203B41FA5}">
                          <a16:colId xmlns:a16="http://schemas.microsoft.com/office/drawing/2014/main" val="20006"/>
                        </a:ext>
                      </a:extLst>
                    </a:gridCol>
                    <a:gridCol w="1066800">
                      <a:extLst>
                        <a:ext uri="{9D8B030D-6E8A-4147-A177-3AD203B41FA5}">
                          <a16:colId xmlns:a16="http://schemas.microsoft.com/office/drawing/2014/main" val="20007"/>
                        </a:ext>
                      </a:extLst>
                    </a:gridCol>
                    <a:gridCol w="1066800">
                      <a:extLst>
                        <a:ext uri="{9D8B030D-6E8A-4147-A177-3AD203B41FA5}">
                          <a16:colId xmlns:a16="http://schemas.microsoft.com/office/drawing/2014/main" val="20008"/>
                        </a:ext>
                      </a:extLst>
                    </a:gridCol>
                    <a:gridCol w="1066800">
                      <a:extLst>
                        <a:ext uri="{9D8B030D-6E8A-4147-A177-3AD203B41FA5}">
                          <a16:colId xmlns:a16="http://schemas.microsoft.com/office/drawing/2014/main" val="20009"/>
                        </a:ext>
                      </a:extLst>
                    </a:gridCol>
                  </a:tblGrid>
                  <a:tr h="886651">
                    <a:tc>
                      <a:txBody>
                        <a:bodyPr/>
                        <a:lstStyle/>
                        <a:p>
                          <a:pPr algn="ctr"/>
                          <a:r>
                            <a:rPr lang="en-US" dirty="0" smtClean="0">
                              <a:solidFill>
                                <a:schemeClr val="bg1"/>
                              </a:solidFill>
                            </a:rPr>
                            <a:t>?</a:t>
                          </a:r>
                          <a:endParaRPr lang="ro-RO" dirty="0">
                            <a:solidFill>
                              <a:schemeClr val="bg1"/>
                            </a:solidFill>
                          </a:endParaRPr>
                        </a:p>
                      </a:txBody>
                      <a:tcPr/>
                    </a:tc>
                    <a:tc>
                      <a:txBody>
                        <a:bodyPr/>
                        <a:lstStyle/>
                        <a:p>
                          <a:endParaRPr lang="ro-RO"/>
                        </a:p>
                      </a:txBody>
                      <a:tcPr>
                        <a:blipFill>
                          <a:blip r:embed="rId3"/>
                          <a:stretch>
                            <a:fillRect l="-100571" t="-3425" r="-801714" b="-1370"/>
                          </a:stretch>
                        </a:blipFill>
                      </a:tcPr>
                    </a:tc>
                    <a:tc>
                      <a:txBody>
                        <a:bodyPr/>
                        <a:lstStyle/>
                        <a:p>
                          <a:endParaRPr lang="ro-RO"/>
                        </a:p>
                      </a:txBody>
                      <a:tcPr>
                        <a:blipFill>
                          <a:blip r:embed="rId3"/>
                          <a:stretch>
                            <a:fillRect l="-200571" t="-3425" r="-701714" b="-1370"/>
                          </a:stretch>
                        </a:blipFill>
                      </a:tcPr>
                    </a:tc>
                    <a:tc>
                      <a:txBody>
                        <a:bodyPr/>
                        <a:lstStyle/>
                        <a:p>
                          <a:endParaRPr lang="ro-RO"/>
                        </a:p>
                      </a:txBody>
                      <a:tcPr>
                        <a:blipFill>
                          <a:blip r:embed="rId3"/>
                          <a:stretch>
                            <a:fillRect l="-300571" t="-3425" r="-601714" b="-1370"/>
                          </a:stretch>
                        </a:blipFill>
                      </a:tcPr>
                    </a:tc>
                    <a:tc>
                      <a:txBody>
                        <a:bodyPr/>
                        <a:lstStyle/>
                        <a:p>
                          <a:endParaRPr lang="ro-RO"/>
                        </a:p>
                      </a:txBody>
                      <a:tcPr>
                        <a:blipFill>
                          <a:blip r:embed="rId3"/>
                          <a:stretch>
                            <a:fillRect l="-398295" t="-3425" r="-498295" b="-1370"/>
                          </a:stretch>
                        </a:blipFill>
                      </a:tcPr>
                    </a:tc>
                    <a:tc>
                      <a:txBody>
                        <a:bodyPr/>
                        <a:lstStyle/>
                        <a:p>
                          <a:endParaRPr lang="ro-RO"/>
                        </a:p>
                      </a:txBody>
                      <a:tcPr>
                        <a:blipFill>
                          <a:blip r:embed="rId3"/>
                          <a:stretch>
                            <a:fillRect l="-501143" t="-3425" r="-401143" b="-1370"/>
                          </a:stretch>
                        </a:blipFill>
                      </a:tcPr>
                    </a:tc>
                    <a:tc>
                      <a:txBody>
                        <a:bodyPr/>
                        <a:lstStyle/>
                        <a:p>
                          <a:endParaRPr lang="ro-RO"/>
                        </a:p>
                      </a:txBody>
                      <a:tcPr>
                        <a:blipFill>
                          <a:blip r:embed="rId3"/>
                          <a:stretch>
                            <a:fillRect l="-601143" t="-3425" r="-301143" b="-1370"/>
                          </a:stretch>
                        </a:blipFill>
                      </a:tcPr>
                    </a:tc>
                    <a:tc>
                      <a:txBody>
                        <a:bodyPr/>
                        <a:lstStyle/>
                        <a:p>
                          <a:endParaRPr lang="ro-RO"/>
                        </a:p>
                      </a:txBody>
                      <a:tcPr>
                        <a:blipFill>
                          <a:blip r:embed="rId3"/>
                          <a:stretch>
                            <a:fillRect l="-701143" t="-3425" r="-201143" b="-1370"/>
                          </a:stretch>
                        </a:blipFill>
                      </a:tcPr>
                    </a:tc>
                    <a:tc>
                      <a:txBody>
                        <a:bodyPr/>
                        <a:lstStyle/>
                        <a:p>
                          <a:endParaRPr lang="ro-RO"/>
                        </a:p>
                      </a:txBody>
                      <a:tcPr>
                        <a:blipFill>
                          <a:blip r:embed="rId3"/>
                          <a:stretch>
                            <a:fillRect l="-801143" t="-3425" r="-101143" b="-1370"/>
                          </a:stretch>
                        </a:blipFill>
                      </a:tcPr>
                    </a:tc>
                    <a:tc>
                      <a:txBody>
                        <a:bodyPr/>
                        <a:lstStyle/>
                        <a:p>
                          <a:pPr algn="ctr"/>
                          <a:r>
                            <a:rPr lang="en-US" dirty="0" smtClean="0">
                              <a:solidFill>
                                <a:schemeClr val="bg1"/>
                              </a:solidFill>
                            </a:rPr>
                            <a:t>?</a:t>
                          </a:r>
                          <a:endParaRPr lang="ro-RO" dirty="0">
                            <a:solidFill>
                              <a:schemeClr val="bg1"/>
                            </a:solidFill>
                          </a:endParaRPr>
                        </a:p>
                      </a:txBody>
                      <a:tcPr/>
                    </a:tc>
                    <a:extLst>
                      <a:ext uri="{0D108BD9-81ED-4DB2-BD59-A6C34878D82A}">
                        <a16:rowId xmlns:a16="http://schemas.microsoft.com/office/drawing/2014/main" val="10000"/>
                      </a:ext>
                    </a:extLst>
                  </a:tr>
                </a:tbl>
              </a:graphicData>
            </a:graphic>
          </p:graphicFrame>
        </mc:Fallback>
      </mc:AlternateContent>
    </p:spTree>
    <p:extLst>
      <p:ext uri="{BB962C8B-B14F-4D97-AF65-F5344CB8AC3E}">
        <p14:creationId xmlns:p14="http://schemas.microsoft.com/office/powerpoint/2010/main" val="237386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Correlation and Convolution</a:t>
            </a:r>
          </a:p>
        </p:txBody>
      </p:sp>
      <p:sp>
        <p:nvSpPr>
          <p:cNvPr id="4" name="Content Placeholder 3"/>
          <p:cNvSpPr>
            <a:spLocks noGrp="1"/>
          </p:cNvSpPr>
          <p:nvPr>
            <p:ph idx="1"/>
          </p:nvPr>
        </p:nvSpPr>
        <p:spPr>
          <a:xfrm>
            <a:off x="1522412" y="1643380"/>
            <a:ext cx="9144000" cy="4267200"/>
          </a:xfrm>
        </p:spPr>
        <p:txBody>
          <a:bodyPr>
            <a:noAutofit/>
          </a:bodyPr>
          <a:lstStyle/>
          <a:p>
            <a:r>
              <a:rPr lang="en-US" sz="1800" dirty="0"/>
              <a:t>Five way to treat the boundaries:</a:t>
            </a:r>
          </a:p>
          <a:p>
            <a:pPr marL="0" indent="0">
              <a:buNone/>
            </a:pPr>
            <a:r>
              <a:rPr lang="en-US" sz="1800" dirty="0"/>
              <a:t>1. Pad with zeros (zeros)</a:t>
            </a:r>
          </a:p>
          <a:p>
            <a:endParaRPr lang="en-US" sz="1800" dirty="0"/>
          </a:p>
          <a:p>
            <a:pPr marL="0" indent="0">
              <a:buNone/>
            </a:pPr>
            <a:r>
              <a:rPr lang="en-US" sz="1800" dirty="0"/>
              <a:t>2. Pad with the first and the last values (replicate)</a:t>
            </a:r>
          </a:p>
          <a:p>
            <a:pPr marL="0" indent="0">
              <a:buNone/>
            </a:pPr>
            <a:endParaRPr lang="en-US" sz="1800" dirty="0"/>
          </a:p>
          <a:p>
            <a:pPr marL="0" indent="0">
              <a:buNone/>
            </a:pPr>
            <a:r>
              <a:rPr lang="en-US" sz="1800" dirty="0"/>
              <a:t>3. Make input circular (circular)</a:t>
            </a:r>
          </a:p>
          <a:p>
            <a:pPr marL="0" indent="0">
              <a:buNone/>
            </a:pPr>
            <a:endParaRPr lang="en-US" sz="1800" dirty="0"/>
          </a:p>
          <a:p>
            <a:pPr marL="0" indent="0">
              <a:buNone/>
            </a:pPr>
            <a:r>
              <a:rPr lang="en-US" sz="1800" dirty="0"/>
              <a:t>3. Pad input in reflection (reflective)</a:t>
            </a:r>
          </a:p>
          <a:p>
            <a:pPr marL="0" indent="0">
              <a:buNone/>
            </a:pPr>
            <a:endParaRPr lang="en-US" sz="1800" dirty="0"/>
          </a:p>
          <a:p>
            <a:pPr marL="0" indent="0">
              <a:buNone/>
            </a:pPr>
            <a:r>
              <a:rPr lang="en-US" sz="1800" dirty="0"/>
              <a:t>4. Valid:. Do not apply the operation where there the are missing values. This reduces the output</a:t>
            </a:r>
          </a:p>
        </p:txBody>
      </p:sp>
      <p:graphicFrame>
        <p:nvGraphicFramePr>
          <p:cNvPr id="3" name="Table 2"/>
          <p:cNvGraphicFramePr>
            <a:graphicFrameLocks noGrp="1"/>
          </p:cNvGraphicFramePr>
          <p:nvPr>
            <p:extLst>
              <p:ext uri="{D42A27DB-BD31-4B8C-83A1-F6EECF244321}">
                <p14:modId xmlns:p14="http://schemas.microsoft.com/office/powerpoint/2010/main" val="2116277746"/>
              </p:ext>
            </p:extLst>
          </p:nvPr>
        </p:nvGraphicFramePr>
        <p:xfrm>
          <a:off x="1735569" y="2510905"/>
          <a:ext cx="8125866" cy="370840"/>
        </p:xfrm>
        <a:graphic>
          <a:graphicData uri="http://schemas.openxmlformats.org/drawingml/2006/table">
            <a:tbl>
              <a:tblPr>
                <a:tableStyleId>{5940675A-B579-460E-94D1-54222C63F5DA}</a:tableStyleId>
              </a:tblPr>
              <a:tblGrid>
                <a:gridCol w="580419">
                  <a:extLst>
                    <a:ext uri="{9D8B030D-6E8A-4147-A177-3AD203B41FA5}">
                      <a16:colId xmlns:a16="http://schemas.microsoft.com/office/drawing/2014/main" val="20000"/>
                    </a:ext>
                  </a:extLst>
                </a:gridCol>
                <a:gridCol w="580419">
                  <a:extLst>
                    <a:ext uri="{9D8B030D-6E8A-4147-A177-3AD203B41FA5}">
                      <a16:colId xmlns:a16="http://schemas.microsoft.com/office/drawing/2014/main" val="20001"/>
                    </a:ext>
                  </a:extLst>
                </a:gridCol>
                <a:gridCol w="580419">
                  <a:extLst>
                    <a:ext uri="{9D8B030D-6E8A-4147-A177-3AD203B41FA5}">
                      <a16:colId xmlns:a16="http://schemas.microsoft.com/office/drawing/2014/main" val="20002"/>
                    </a:ext>
                  </a:extLst>
                </a:gridCol>
                <a:gridCol w="580419">
                  <a:extLst>
                    <a:ext uri="{9D8B030D-6E8A-4147-A177-3AD203B41FA5}">
                      <a16:colId xmlns:a16="http://schemas.microsoft.com/office/drawing/2014/main" val="20003"/>
                    </a:ext>
                  </a:extLst>
                </a:gridCol>
                <a:gridCol w="580419">
                  <a:extLst>
                    <a:ext uri="{9D8B030D-6E8A-4147-A177-3AD203B41FA5}">
                      <a16:colId xmlns:a16="http://schemas.microsoft.com/office/drawing/2014/main" val="20004"/>
                    </a:ext>
                  </a:extLst>
                </a:gridCol>
                <a:gridCol w="580419">
                  <a:extLst>
                    <a:ext uri="{9D8B030D-6E8A-4147-A177-3AD203B41FA5}">
                      <a16:colId xmlns:a16="http://schemas.microsoft.com/office/drawing/2014/main" val="20005"/>
                    </a:ext>
                  </a:extLst>
                </a:gridCol>
                <a:gridCol w="580419">
                  <a:extLst>
                    <a:ext uri="{9D8B030D-6E8A-4147-A177-3AD203B41FA5}">
                      <a16:colId xmlns:a16="http://schemas.microsoft.com/office/drawing/2014/main" val="20006"/>
                    </a:ext>
                  </a:extLst>
                </a:gridCol>
                <a:gridCol w="580419">
                  <a:extLst>
                    <a:ext uri="{9D8B030D-6E8A-4147-A177-3AD203B41FA5}">
                      <a16:colId xmlns:a16="http://schemas.microsoft.com/office/drawing/2014/main" val="20007"/>
                    </a:ext>
                  </a:extLst>
                </a:gridCol>
                <a:gridCol w="580419">
                  <a:extLst>
                    <a:ext uri="{9D8B030D-6E8A-4147-A177-3AD203B41FA5}">
                      <a16:colId xmlns:a16="http://schemas.microsoft.com/office/drawing/2014/main" val="20008"/>
                    </a:ext>
                  </a:extLst>
                </a:gridCol>
                <a:gridCol w="580419">
                  <a:extLst>
                    <a:ext uri="{9D8B030D-6E8A-4147-A177-3AD203B41FA5}">
                      <a16:colId xmlns:a16="http://schemas.microsoft.com/office/drawing/2014/main" val="20009"/>
                    </a:ext>
                  </a:extLst>
                </a:gridCol>
                <a:gridCol w="580419">
                  <a:extLst>
                    <a:ext uri="{9D8B030D-6E8A-4147-A177-3AD203B41FA5}">
                      <a16:colId xmlns:a16="http://schemas.microsoft.com/office/drawing/2014/main" val="20010"/>
                    </a:ext>
                  </a:extLst>
                </a:gridCol>
                <a:gridCol w="580419">
                  <a:extLst>
                    <a:ext uri="{9D8B030D-6E8A-4147-A177-3AD203B41FA5}">
                      <a16:colId xmlns:a16="http://schemas.microsoft.com/office/drawing/2014/main" val="20011"/>
                    </a:ext>
                  </a:extLst>
                </a:gridCol>
                <a:gridCol w="580419">
                  <a:extLst>
                    <a:ext uri="{9D8B030D-6E8A-4147-A177-3AD203B41FA5}">
                      <a16:colId xmlns:a16="http://schemas.microsoft.com/office/drawing/2014/main" val="20012"/>
                    </a:ext>
                  </a:extLst>
                </a:gridCol>
                <a:gridCol w="580419">
                  <a:extLst>
                    <a:ext uri="{9D8B030D-6E8A-4147-A177-3AD203B41FA5}">
                      <a16:colId xmlns:a16="http://schemas.microsoft.com/office/drawing/2014/main" val="20013"/>
                    </a:ext>
                  </a:extLst>
                </a:gridCol>
              </a:tblGrid>
              <a:tr h="370840">
                <a:tc>
                  <a:txBody>
                    <a:bodyPr/>
                    <a:lstStyle/>
                    <a:p>
                      <a:pPr algn="ctr"/>
                      <a:r>
                        <a:rPr lang="en-US" i="1" dirty="0">
                          <a:solidFill>
                            <a:srgbClr val="FFC000"/>
                          </a:solidFill>
                        </a:rPr>
                        <a:t>0</a:t>
                      </a:r>
                      <a:endParaRPr lang="ro-RO" i="1" dirty="0">
                        <a:solidFill>
                          <a:srgbClr val="FFC000"/>
                        </a:solidFill>
                      </a:endParaRPr>
                    </a:p>
                  </a:txBody>
                  <a:tcPr/>
                </a:tc>
                <a:tc>
                  <a:txBody>
                    <a:bodyPr/>
                    <a:lstStyle/>
                    <a:p>
                      <a:pPr algn="ctr"/>
                      <a:r>
                        <a:rPr lang="en-US" i="1" dirty="0">
                          <a:solidFill>
                            <a:srgbClr val="FFC000"/>
                          </a:solidFill>
                        </a:rPr>
                        <a:t>0</a:t>
                      </a:r>
                      <a:endParaRPr lang="ro-RO" i="1" dirty="0">
                        <a:solidFill>
                          <a:srgbClr val="FFC000"/>
                        </a:solidFill>
                      </a:endParaRPr>
                    </a:p>
                  </a:txBody>
                  <a:tcPr/>
                </a:tc>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2</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7</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tc>
                  <a:txBody>
                    <a:bodyPr/>
                    <a:lstStyle/>
                    <a:p>
                      <a:pPr algn="ctr"/>
                      <a:r>
                        <a:rPr lang="en-US" i="1" dirty="0">
                          <a:solidFill>
                            <a:srgbClr val="FFC000"/>
                          </a:solidFill>
                        </a:rPr>
                        <a:t>0</a:t>
                      </a:r>
                      <a:endParaRPr lang="ro-RO" i="1" dirty="0">
                        <a:solidFill>
                          <a:srgbClr val="FFC000"/>
                        </a:solidFill>
                      </a:endParaRPr>
                    </a:p>
                  </a:txBody>
                  <a:tcPr/>
                </a:tc>
                <a:tc>
                  <a:txBody>
                    <a:bodyPr/>
                    <a:lstStyle/>
                    <a:p>
                      <a:pPr algn="ctr"/>
                      <a:r>
                        <a:rPr lang="en-US" i="1" dirty="0">
                          <a:solidFill>
                            <a:srgbClr val="FFC000"/>
                          </a:solidFill>
                        </a:rPr>
                        <a:t>0</a:t>
                      </a:r>
                      <a:endParaRPr lang="ro-RO" i="1" dirty="0">
                        <a:solidFill>
                          <a:srgbClr val="FFC000"/>
                        </a:solidFill>
                      </a:endParaRPr>
                    </a:p>
                  </a:txBody>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00233835"/>
              </p:ext>
            </p:extLst>
          </p:nvPr>
        </p:nvGraphicFramePr>
        <p:xfrm>
          <a:off x="1735569" y="3437544"/>
          <a:ext cx="8125866" cy="370840"/>
        </p:xfrm>
        <a:graphic>
          <a:graphicData uri="http://schemas.openxmlformats.org/drawingml/2006/table">
            <a:tbl>
              <a:tblPr>
                <a:tableStyleId>{5940675A-B579-460E-94D1-54222C63F5DA}</a:tableStyleId>
              </a:tblPr>
              <a:tblGrid>
                <a:gridCol w="580419">
                  <a:extLst>
                    <a:ext uri="{9D8B030D-6E8A-4147-A177-3AD203B41FA5}">
                      <a16:colId xmlns:a16="http://schemas.microsoft.com/office/drawing/2014/main" val="20000"/>
                    </a:ext>
                  </a:extLst>
                </a:gridCol>
                <a:gridCol w="580419">
                  <a:extLst>
                    <a:ext uri="{9D8B030D-6E8A-4147-A177-3AD203B41FA5}">
                      <a16:colId xmlns:a16="http://schemas.microsoft.com/office/drawing/2014/main" val="20001"/>
                    </a:ext>
                  </a:extLst>
                </a:gridCol>
                <a:gridCol w="580419">
                  <a:extLst>
                    <a:ext uri="{9D8B030D-6E8A-4147-A177-3AD203B41FA5}">
                      <a16:colId xmlns:a16="http://schemas.microsoft.com/office/drawing/2014/main" val="20002"/>
                    </a:ext>
                  </a:extLst>
                </a:gridCol>
                <a:gridCol w="580419">
                  <a:extLst>
                    <a:ext uri="{9D8B030D-6E8A-4147-A177-3AD203B41FA5}">
                      <a16:colId xmlns:a16="http://schemas.microsoft.com/office/drawing/2014/main" val="20003"/>
                    </a:ext>
                  </a:extLst>
                </a:gridCol>
                <a:gridCol w="580419">
                  <a:extLst>
                    <a:ext uri="{9D8B030D-6E8A-4147-A177-3AD203B41FA5}">
                      <a16:colId xmlns:a16="http://schemas.microsoft.com/office/drawing/2014/main" val="20004"/>
                    </a:ext>
                  </a:extLst>
                </a:gridCol>
                <a:gridCol w="580419">
                  <a:extLst>
                    <a:ext uri="{9D8B030D-6E8A-4147-A177-3AD203B41FA5}">
                      <a16:colId xmlns:a16="http://schemas.microsoft.com/office/drawing/2014/main" val="20005"/>
                    </a:ext>
                  </a:extLst>
                </a:gridCol>
                <a:gridCol w="580419">
                  <a:extLst>
                    <a:ext uri="{9D8B030D-6E8A-4147-A177-3AD203B41FA5}">
                      <a16:colId xmlns:a16="http://schemas.microsoft.com/office/drawing/2014/main" val="20006"/>
                    </a:ext>
                  </a:extLst>
                </a:gridCol>
                <a:gridCol w="580419">
                  <a:extLst>
                    <a:ext uri="{9D8B030D-6E8A-4147-A177-3AD203B41FA5}">
                      <a16:colId xmlns:a16="http://schemas.microsoft.com/office/drawing/2014/main" val="20007"/>
                    </a:ext>
                  </a:extLst>
                </a:gridCol>
                <a:gridCol w="580419">
                  <a:extLst>
                    <a:ext uri="{9D8B030D-6E8A-4147-A177-3AD203B41FA5}">
                      <a16:colId xmlns:a16="http://schemas.microsoft.com/office/drawing/2014/main" val="20008"/>
                    </a:ext>
                  </a:extLst>
                </a:gridCol>
                <a:gridCol w="580419">
                  <a:extLst>
                    <a:ext uri="{9D8B030D-6E8A-4147-A177-3AD203B41FA5}">
                      <a16:colId xmlns:a16="http://schemas.microsoft.com/office/drawing/2014/main" val="20009"/>
                    </a:ext>
                  </a:extLst>
                </a:gridCol>
                <a:gridCol w="580419">
                  <a:extLst>
                    <a:ext uri="{9D8B030D-6E8A-4147-A177-3AD203B41FA5}">
                      <a16:colId xmlns:a16="http://schemas.microsoft.com/office/drawing/2014/main" val="20010"/>
                    </a:ext>
                  </a:extLst>
                </a:gridCol>
                <a:gridCol w="580419">
                  <a:extLst>
                    <a:ext uri="{9D8B030D-6E8A-4147-A177-3AD203B41FA5}">
                      <a16:colId xmlns:a16="http://schemas.microsoft.com/office/drawing/2014/main" val="20011"/>
                    </a:ext>
                  </a:extLst>
                </a:gridCol>
                <a:gridCol w="580419">
                  <a:extLst>
                    <a:ext uri="{9D8B030D-6E8A-4147-A177-3AD203B41FA5}">
                      <a16:colId xmlns:a16="http://schemas.microsoft.com/office/drawing/2014/main" val="20012"/>
                    </a:ext>
                  </a:extLst>
                </a:gridCol>
                <a:gridCol w="580419">
                  <a:extLst>
                    <a:ext uri="{9D8B030D-6E8A-4147-A177-3AD203B41FA5}">
                      <a16:colId xmlns:a16="http://schemas.microsoft.com/office/drawing/2014/main" val="20013"/>
                    </a:ext>
                  </a:extLst>
                </a:gridCol>
              </a:tblGrid>
              <a:tr h="370840">
                <a:tc>
                  <a:txBody>
                    <a:bodyPr/>
                    <a:lstStyle/>
                    <a:p>
                      <a:pPr algn="ctr"/>
                      <a:r>
                        <a:rPr lang="en-US" i="1" dirty="0">
                          <a:solidFill>
                            <a:srgbClr val="FFC000"/>
                          </a:solidFill>
                        </a:rPr>
                        <a:t>5</a:t>
                      </a:r>
                      <a:endParaRPr lang="ro-RO" i="1" dirty="0">
                        <a:solidFill>
                          <a:srgbClr val="FFC000"/>
                        </a:solidFill>
                      </a:endParaRPr>
                    </a:p>
                  </a:txBody>
                  <a:tcPr/>
                </a:tc>
                <a:tc>
                  <a:txBody>
                    <a:bodyPr/>
                    <a:lstStyle/>
                    <a:p>
                      <a:pPr algn="ctr"/>
                      <a:r>
                        <a:rPr lang="en-US" i="1" dirty="0">
                          <a:solidFill>
                            <a:srgbClr val="FFC000"/>
                          </a:solidFill>
                        </a:rPr>
                        <a:t>5</a:t>
                      </a:r>
                      <a:endParaRPr lang="ro-RO" i="1" dirty="0">
                        <a:solidFill>
                          <a:srgbClr val="FFC000"/>
                        </a:solidFill>
                      </a:endParaRPr>
                    </a:p>
                  </a:txBody>
                  <a:tcPr/>
                </a:tc>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2</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7</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tc>
                  <a:txBody>
                    <a:bodyPr/>
                    <a:lstStyle/>
                    <a:p>
                      <a:pPr algn="ctr"/>
                      <a:r>
                        <a:rPr lang="en-US" i="1" dirty="0">
                          <a:solidFill>
                            <a:srgbClr val="FFC000"/>
                          </a:solidFill>
                        </a:rPr>
                        <a:t>6</a:t>
                      </a:r>
                      <a:endParaRPr lang="ro-RO" i="1" dirty="0">
                        <a:solidFill>
                          <a:srgbClr val="FFC000"/>
                        </a:solidFill>
                      </a:endParaRPr>
                    </a:p>
                  </a:txBody>
                  <a:tcPr/>
                </a:tc>
                <a:tc>
                  <a:txBody>
                    <a:bodyPr/>
                    <a:lstStyle/>
                    <a:p>
                      <a:pPr algn="ctr"/>
                      <a:r>
                        <a:rPr lang="en-US" i="1" dirty="0">
                          <a:solidFill>
                            <a:srgbClr val="FFC000"/>
                          </a:solidFill>
                        </a:rPr>
                        <a:t>6</a:t>
                      </a:r>
                      <a:endParaRPr lang="ro-RO" i="1" dirty="0">
                        <a:solidFill>
                          <a:srgbClr val="FFC000"/>
                        </a:solidFill>
                      </a:endParaRP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887516170"/>
              </p:ext>
            </p:extLst>
          </p:nvPr>
        </p:nvGraphicFramePr>
        <p:xfrm>
          <a:off x="1720126" y="4364183"/>
          <a:ext cx="8125866" cy="370840"/>
        </p:xfrm>
        <a:graphic>
          <a:graphicData uri="http://schemas.openxmlformats.org/drawingml/2006/table">
            <a:tbl>
              <a:tblPr>
                <a:tableStyleId>{5940675A-B579-460E-94D1-54222C63F5DA}</a:tableStyleId>
              </a:tblPr>
              <a:tblGrid>
                <a:gridCol w="580419">
                  <a:extLst>
                    <a:ext uri="{9D8B030D-6E8A-4147-A177-3AD203B41FA5}">
                      <a16:colId xmlns:a16="http://schemas.microsoft.com/office/drawing/2014/main" val="20000"/>
                    </a:ext>
                  </a:extLst>
                </a:gridCol>
                <a:gridCol w="580419">
                  <a:extLst>
                    <a:ext uri="{9D8B030D-6E8A-4147-A177-3AD203B41FA5}">
                      <a16:colId xmlns:a16="http://schemas.microsoft.com/office/drawing/2014/main" val="20001"/>
                    </a:ext>
                  </a:extLst>
                </a:gridCol>
                <a:gridCol w="580419">
                  <a:extLst>
                    <a:ext uri="{9D8B030D-6E8A-4147-A177-3AD203B41FA5}">
                      <a16:colId xmlns:a16="http://schemas.microsoft.com/office/drawing/2014/main" val="20002"/>
                    </a:ext>
                  </a:extLst>
                </a:gridCol>
                <a:gridCol w="580419">
                  <a:extLst>
                    <a:ext uri="{9D8B030D-6E8A-4147-A177-3AD203B41FA5}">
                      <a16:colId xmlns:a16="http://schemas.microsoft.com/office/drawing/2014/main" val="20003"/>
                    </a:ext>
                  </a:extLst>
                </a:gridCol>
                <a:gridCol w="580419">
                  <a:extLst>
                    <a:ext uri="{9D8B030D-6E8A-4147-A177-3AD203B41FA5}">
                      <a16:colId xmlns:a16="http://schemas.microsoft.com/office/drawing/2014/main" val="20004"/>
                    </a:ext>
                  </a:extLst>
                </a:gridCol>
                <a:gridCol w="580419">
                  <a:extLst>
                    <a:ext uri="{9D8B030D-6E8A-4147-A177-3AD203B41FA5}">
                      <a16:colId xmlns:a16="http://schemas.microsoft.com/office/drawing/2014/main" val="20005"/>
                    </a:ext>
                  </a:extLst>
                </a:gridCol>
                <a:gridCol w="580419">
                  <a:extLst>
                    <a:ext uri="{9D8B030D-6E8A-4147-A177-3AD203B41FA5}">
                      <a16:colId xmlns:a16="http://schemas.microsoft.com/office/drawing/2014/main" val="20006"/>
                    </a:ext>
                  </a:extLst>
                </a:gridCol>
                <a:gridCol w="580419">
                  <a:extLst>
                    <a:ext uri="{9D8B030D-6E8A-4147-A177-3AD203B41FA5}">
                      <a16:colId xmlns:a16="http://schemas.microsoft.com/office/drawing/2014/main" val="20007"/>
                    </a:ext>
                  </a:extLst>
                </a:gridCol>
                <a:gridCol w="580419">
                  <a:extLst>
                    <a:ext uri="{9D8B030D-6E8A-4147-A177-3AD203B41FA5}">
                      <a16:colId xmlns:a16="http://schemas.microsoft.com/office/drawing/2014/main" val="20008"/>
                    </a:ext>
                  </a:extLst>
                </a:gridCol>
                <a:gridCol w="580419">
                  <a:extLst>
                    <a:ext uri="{9D8B030D-6E8A-4147-A177-3AD203B41FA5}">
                      <a16:colId xmlns:a16="http://schemas.microsoft.com/office/drawing/2014/main" val="20009"/>
                    </a:ext>
                  </a:extLst>
                </a:gridCol>
                <a:gridCol w="580419">
                  <a:extLst>
                    <a:ext uri="{9D8B030D-6E8A-4147-A177-3AD203B41FA5}">
                      <a16:colId xmlns:a16="http://schemas.microsoft.com/office/drawing/2014/main" val="20010"/>
                    </a:ext>
                  </a:extLst>
                </a:gridCol>
                <a:gridCol w="580419">
                  <a:extLst>
                    <a:ext uri="{9D8B030D-6E8A-4147-A177-3AD203B41FA5}">
                      <a16:colId xmlns:a16="http://schemas.microsoft.com/office/drawing/2014/main" val="20011"/>
                    </a:ext>
                  </a:extLst>
                </a:gridCol>
                <a:gridCol w="580419">
                  <a:extLst>
                    <a:ext uri="{9D8B030D-6E8A-4147-A177-3AD203B41FA5}">
                      <a16:colId xmlns:a16="http://schemas.microsoft.com/office/drawing/2014/main" val="20012"/>
                    </a:ext>
                  </a:extLst>
                </a:gridCol>
                <a:gridCol w="580419">
                  <a:extLst>
                    <a:ext uri="{9D8B030D-6E8A-4147-A177-3AD203B41FA5}">
                      <a16:colId xmlns:a16="http://schemas.microsoft.com/office/drawing/2014/main" val="20013"/>
                    </a:ext>
                  </a:extLst>
                </a:gridCol>
              </a:tblGrid>
              <a:tr h="370840">
                <a:tc>
                  <a:txBody>
                    <a:bodyPr/>
                    <a:lstStyle/>
                    <a:p>
                      <a:pPr algn="ctr"/>
                      <a:r>
                        <a:rPr lang="en-US" i="1" dirty="0">
                          <a:solidFill>
                            <a:srgbClr val="FFC000"/>
                          </a:solidFill>
                        </a:rPr>
                        <a:t>3</a:t>
                      </a:r>
                      <a:endParaRPr lang="ro-RO" i="1" dirty="0">
                        <a:solidFill>
                          <a:srgbClr val="FFC000"/>
                        </a:solidFill>
                      </a:endParaRPr>
                    </a:p>
                  </a:txBody>
                  <a:tcPr/>
                </a:tc>
                <a:tc>
                  <a:txBody>
                    <a:bodyPr/>
                    <a:lstStyle/>
                    <a:p>
                      <a:pPr algn="ctr"/>
                      <a:r>
                        <a:rPr lang="en-US" i="1" dirty="0">
                          <a:solidFill>
                            <a:srgbClr val="FFC000"/>
                          </a:solidFill>
                        </a:rPr>
                        <a:t>6</a:t>
                      </a:r>
                      <a:endParaRPr lang="ro-RO" i="1" dirty="0">
                        <a:solidFill>
                          <a:srgbClr val="FFC000"/>
                        </a:solidFill>
                      </a:endParaRPr>
                    </a:p>
                  </a:txBody>
                  <a:tcPr/>
                </a:tc>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2</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7</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tc>
                  <a:txBody>
                    <a:bodyPr/>
                    <a:lstStyle/>
                    <a:p>
                      <a:pPr algn="ctr"/>
                      <a:r>
                        <a:rPr lang="en-US" i="1" dirty="0">
                          <a:solidFill>
                            <a:srgbClr val="FFC000"/>
                          </a:solidFill>
                        </a:rPr>
                        <a:t>5</a:t>
                      </a:r>
                      <a:endParaRPr lang="ro-RO" i="1" dirty="0">
                        <a:solidFill>
                          <a:srgbClr val="FFC000"/>
                        </a:solidFill>
                      </a:endParaRPr>
                    </a:p>
                  </a:txBody>
                  <a:tcPr/>
                </a:tc>
                <a:tc>
                  <a:txBody>
                    <a:bodyPr/>
                    <a:lstStyle/>
                    <a:p>
                      <a:pPr algn="ctr"/>
                      <a:r>
                        <a:rPr lang="en-US" i="1" dirty="0">
                          <a:solidFill>
                            <a:srgbClr val="FFC000"/>
                          </a:solidFill>
                        </a:rPr>
                        <a:t>4</a:t>
                      </a:r>
                      <a:endParaRPr lang="ro-RO" i="1" dirty="0">
                        <a:solidFill>
                          <a:srgbClr val="FFC000"/>
                        </a:solidFill>
                      </a:endParaRPr>
                    </a:p>
                  </a:txBody>
                  <a:tcPr/>
                </a:tc>
                <a:extLst>
                  <a:ext uri="{0D108BD9-81ED-4DB2-BD59-A6C34878D82A}">
                    <a16:rowId xmlns:a16="http://schemas.microsoft.com/office/drawing/2014/main" val="10000"/>
                  </a:ext>
                </a:extLst>
              </a:tr>
            </a:tbl>
          </a:graphicData>
        </a:graphic>
      </p:graphicFrame>
      <p:graphicFrame>
        <p:nvGraphicFramePr>
          <p:cNvPr id="5" name="Table 4">
            <a:extLst>
              <a:ext uri="{FF2B5EF4-FFF2-40B4-BE49-F238E27FC236}">
                <a16:creationId xmlns:a16="http://schemas.microsoft.com/office/drawing/2014/main" id="{38FECC18-2B7A-C0D1-D219-C02AED9AE256}"/>
              </a:ext>
            </a:extLst>
          </p:cNvPr>
          <p:cNvGraphicFramePr>
            <a:graphicFrameLocks noGrp="1"/>
          </p:cNvGraphicFramePr>
          <p:nvPr>
            <p:extLst>
              <p:ext uri="{D42A27DB-BD31-4B8C-83A1-F6EECF244321}">
                <p14:modId xmlns:p14="http://schemas.microsoft.com/office/powerpoint/2010/main" val="671658082"/>
              </p:ext>
            </p:extLst>
          </p:nvPr>
        </p:nvGraphicFramePr>
        <p:xfrm>
          <a:off x="1735569" y="5290822"/>
          <a:ext cx="8125866" cy="370840"/>
        </p:xfrm>
        <a:graphic>
          <a:graphicData uri="http://schemas.openxmlformats.org/drawingml/2006/table">
            <a:tbl>
              <a:tblPr>
                <a:tableStyleId>{5940675A-B579-460E-94D1-54222C63F5DA}</a:tableStyleId>
              </a:tblPr>
              <a:tblGrid>
                <a:gridCol w="580419">
                  <a:extLst>
                    <a:ext uri="{9D8B030D-6E8A-4147-A177-3AD203B41FA5}">
                      <a16:colId xmlns:a16="http://schemas.microsoft.com/office/drawing/2014/main" val="20000"/>
                    </a:ext>
                  </a:extLst>
                </a:gridCol>
                <a:gridCol w="580419">
                  <a:extLst>
                    <a:ext uri="{9D8B030D-6E8A-4147-A177-3AD203B41FA5}">
                      <a16:colId xmlns:a16="http://schemas.microsoft.com/office/drawing/2014/main" val="20001"/>
                    </a:ext>
                  </a:extLst>
                </a:gridCol>
                <a:gridCol w="580419">
                  <a:extLst>
                    <a:ext uri="{9D8B030D-6E8A-4147-A177-3AD203B41FA5}">
                      <a16:colId xmlns:a16="http://schemas.microsoft.com/office/drawing/2014/main" val="20002"/>
                    </a:ext>
                  </a:extLst>
                </a:gridCol>
                <a:gridCol w="580419">
                  <a:extLst>
                    <a:ext uri="{9D8B030D-6E8A-4147-A177-3AD203B41FA5}">
                      <a16:colId xmlns:a16="http://schemas.microsoft.com/office/drawing/2014/main" val="20003"/>
                    </a:ext>
                  </a:extLst>
                </a:gridCol>
                <a:gridCol w="580419">
                  <a:extLst>
                    <a:ext uri="{9D8B030D-6E8A-4147-A177-3AD203B41FA5}">
                      <a16:colId xmlns:a16="http://schemas.microsoft.com/office/drawing/2014/main" val="20004"/>
                    </a:ext>
                  </a:extLst>
                </a:gridCol>
                <a:gridCol w="580419">
                  <a:extLst>
                    <a:ext uri="{9D8B030D-6E8A-4147-A177-3AD203B41FA5}">
                      <a16:colId xmlns:a16="http://schemas.microsoft.com/office/drawing/2014/main" val="20005"/>
                    </a:ext>
                  </a:extLst>
                </a:gridCol>
                <a:gridCol w="580419">
                  <a:extLst>
                    <a:ext uri="{9D8B030D-6E8A-4147-A177-3AD203B41FA5}">
                      <a16:colId xmlns:a16="http://schemas.microsoft.com/office/drawing/2014/main" val="20006"/>
                    </a:ext>
                  </a:extLst>
                </a:gridCol>
                <a:gridCol w="580419">
                  <a:extLst>
                    <a:ext uri="{9D8B030D-6E8A-4147-A177-3AD203B41FA5}">
                      <a16:colId xmlns:a16="http://schemas.microsoft.com/office/drawing/2014/main" val="20007"/>
                    </a:ext>
                  </a:extLst>
                </a:gridCol>
                <a:gridCol w="580419">
                  <a:extLst>
                    <a:ext uri="{9D8B030D-6E8A-4147-A177-3AD203B41FA5}">
                      <a16:colId xmlns:a16="http://schemas.microsoft.com/office/drawing/2014/main" val="20008"/>
                    </a:ext>
                  </a:extLst>
                </a:gridCol>
                <a:gridCol w="580419">
                  <a:extLst>
                    <a:ext uri="{9D8B030D-6E8A-4147-A177-3AD203B41FA5}">
                      <a16:colId xmlns:a16="http://schemas.microsoft.com/office/drawing/2014/main" val="20009"/>
                    </a:ext>
                  </a:extLst>
                </a:gridCol>
                <a:gridCol w="580419">
                  <a:extLst>
                    <a:ext uri="{9D8B030D-6E8A-4147-A177-3AD203B41FA5}">
                      <a16:colId xmlns:a16="http://schemas.microsoft.com/office/drawing/2014/main" val="20010"/>
                    </a:ext>
                  </a:extLst>
                </a:gridCol>
                <a:gridCol w="580419">
                  <a:extLst>
                    <a:ext uri="{9D8B030D-6E8A-4147-A177-3AD203B41FA5}">
                      <a16:colId xmlns:a16="http://schemas.microsoft.com/office/drawing/2014/main" val="20011"/>
                    </a:ext>
                  </a:extLst>
                </a:gridCol>
                <a:gridCol w="580419">
                  <a:extLst>
                    <a:ext uri="{9D8B030D-6E8A-4147-A177-3AD203B41FA5}">
                      <a16:colId xmlns:a16="http://schemas.microsoft.com/office/drawing/2014/main" val="20012"/>
                    </a:ext>
                  </a:extLst>
                </a:gridCol>
                <a:gridCol w="580419">
                  <a:extLst>
                    <a:ext uri="{9D8B030D-6E8A-4147-A177-3AD203B41FA5}">
                      <a16:colId xmlns:a16="http://schemas.microsoft.com/office/drawing/2014/main" val="20013"/>
                    </a:ext>
                  </a:extLst>
                </a:gridCol>
              </a:tblGrid>
              <a:tr h="370840">
                <a:tc>
                  <a:txBody>
                    <a:bodyPr/>
                    <a:lstStyle/>
                    <a:p>
                      <a:pPr algn="ctr"/>
                      <a:r>
                        <a:rPr lang="en-US" i="1" dirty="0">
                          <a:solidFill>
                            <a:schemeClr val="bg1"/>
                          </a:solidFill>
                        </a:rPr>
                        <a:t>2</a:t>
                      </a:r>
                      <a:endParaRPr lang="ro-RO" i="1" dirty="0">
                        <a:solidFill>
                          <a:schemeClr val="bg1"/>
                        </a:solidFill>
                      </a:endParaRPr>
                    </a:p>
                  </a:txBody>
                  <a:tcPr/>
                </a:tc>
                <a:tc>
                  <a:txBody>
                    <a:bodyPr/>
                    <a:lstStyle/>
                    <a:p>
                      <a:pPr algn="ctr"/>
                      <a:r>
                        <a:rPr lang="en-US" i="1" dirty="0">
                          <a:solidFill>
                            <a:schemeClr val="bg1"/>
                          </a:solidFill>
                        </a:rPr>
                        <a:t>4</a:t>
                      </a:r>
                      <a:endParaRPr lang="ro-RO" i="1" dirty="0">
                        <a:solidFill>
                          <a:schemeClr val="bg1"/>
                        </a:solidFill>
                      </a:endParaRPr>
                    </a:p>
                  </a:txBody>
                  <a:tcPr/>
                </a:tc>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2</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7</a:t>
                      </a:r>
                      <a:endParaRPr lang="ro-RO" dirty="0">
                        <a:solidFill>
                          <a:schemeClr val="bg1"/>
                        </a:solidFill>
                      </a:endParaRPr>
                    </a:p>
                  </a:txBody>
                  <a:tcPr/>
                </a:tc>
                <a:tc>
                  <a:txBody>
                    <a:bodyPr/>
                    <a:lstStyle/>
                    <a:p>
                      <a:pPr algn="ctr"/>
                      <a:r>
                        <a:rPr lang="en-US" dirty="0">
                          <a:solidFill>
                            <a:schemeClr val="bg1"/>
                          </a:solidFill>
                        </a:rPr>
                        <a:t>4</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tc>
                  <a:txBody>
                    <a:bodyPr/>
                    <a:lstStyle/>
                    <a:p>
                      <a:pPr algn="ctr"/>
                      <a:r>
                        <a:rPr lang="en-US" dirty="0">
                          <a:solidFill>
                            <a:schemeClr val="bg1"/>
                          </a:solidFill>
                        </a:rPr>
                        <a:t>5</a:t>
                      </a:r>
                      <a:endParaRPr lang="ro-RO" dirty="0">
                        <a:solidFill>
                          <a:schemeClr val="bg1"/>
                        </a:solidFill>
                      </a:endParaRPr>
                    </a:p>
                  </a:txBody>
                  <a:tcPr/>
                </a:tc>
                <a:tc>
                  <a:txBody>
                    <a:bodyPr/>
                    <a:lstStyle/>
                    <a:p>
                      <a:pPr algn="ctr"/>
                      <a:r>
                        <a:rPr lang="en-US" dirty="0">
                          <a:solidFill>
                            <a:schemeClr val="bg1"/>
                          </a:solidFill>
                        </a:rPr>
                        <a:t>3</a:t>
                      </a:r>
                      <a:endParaRPr lang="ro-RO" dirty="0">
                        <a:solidFill>
                          <a:schemeClr val="bg1"/>
                        </a:solidFill>
                      </a:endParaRPr>
                    </a:p>
                  </a:txBody>
                  <a:tcPr/>
                </a:tc>
                <a:tc>
                  <a:txBody>
                    <a:bodyPr/>
                    <a:lstStyle/>
                    <a:p>
                      <a:pPr algn="ctr"/>
                      <a:r>
                        <a:rPr lang="en-US" dirty="0">
                          <a:solidFill>
                            <a:schemeClr val="bg1"/>
                          </a:solidFill>
                        </a:rPr>
                        <a:t>6</a:t>
                      </a:r>
                      <a:endParaRPr lang="ro-RO" dirty="0">
                        <a:solidFill>
                          <a:schemeClr val="bg1"/>
                        </a:solidFill>
                      </a:endParaRPr>
                    </a:p>
                  </a:txBody>
                  <a:tcPr/>
                </a:tc>
                <a:tc>
                  <a:txBody>
                    <a:bodyPr/>
                    <a:lstStyle/>
                    <a:p>
                      <a:pPr algn="ctr"/>
                      <a:r>
                        <a:rPr lang="en-US" i="1" dirty="0">
                          <a:solidFill>
                            <a:srgbClr val="FFC000"/>
                          </a:solidFill>
                        </a:rPr>
                        <a:t>3</a:t>
                      </a:r>
                      <a:endParaRPr lang="ro-RO" i="1" dirty="0">
                        <a:solidFill>
                          <a:srgbClr val="FFC000"/>
                        </a:solidFill>
                      </a:endParaRPr>
                    </a:p>
                  </a:txBody>
                  <a:tcPr/>
                </a:tc>
                <a:tc>
                  <a:txBody>
                    <a:bodyPr/>
                    <a:lstStyle/>
                    <a:p>
                      <a:pPr algn="ctr"/>
                      <a:r>
                        <a:rPr lang="en-US" i="1" dirty="0">
                          <a:solidFill>
                            <a:srgbClr val="FFC000"/>
                          </a:solidFill>
                        </a:rPr>
                        <a:t>5</a:t>
                      </a:r>
                      <a:endParaRPr lang="ro-RO" i="1" dirty="0">
                        <a:solidFill>
                          <a:srgbClr val="FFC000"/>
                        </a:solidFill>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59208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tudent presentation">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2">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udent presentation" id="{61936DD2-5F1E-4CE5-AB4B-725D35FC9179}" vid="{60FEA300-D151-4B21-9955-901AC34D046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7Grunge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98950B5-7B6B-4C28-8458-CAB8EA4CB24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Student scientific report presentation</Template>
  <TotalTime>0</TotalTime>
  <Words>6275</Words>
  <Application>Microsoft Macintosh PowerPoint</Application>
  <PresentationFormat>Custom</PresentationFormat>
  <Paragraphs>1296</Paragraphs>
  <Slides>78</Slides>
  <Notes>66</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-apple-system</vt:lpstr>
      <vt:lpstr>Arial</vt:lpstr>
      <vt:lpstr>Calibri</vt:lpstr>
      <vt:lpstr>Cambria Math</vt:lpstr>
      <vt:lpstr>Century Gothic</vt:lpstr>
      <vt:lpstr>Consolas</vt:lpstr>
      <vt:lpstr>FreightSans</vt:lpstr>
      <vt:lpstr>IBMPlexMono</vt:lpstr>
      <vt:lpstr>Times New Roman</vt:lpstr>
      <vt:lpstr>Wingdings</vt:lpstr>
      <vt:lpstr>Wingdings 3</vt:lpstr>
      <vt:lpstr>Student presentation</vt:lpstr>
      <vt:lpstr>Deep Neural Networks</vt:lpstr>
      <vt:lpstr>Overview</vt:lpstr>
      <vt:lpstr>How mammal brain sees the world</vt:lpstr>
      <vt:lpstr>How mammal brain sees the world</vt:lpstr>
      <vt:lpstr>How mammal brain sees the world</vt:lpstr>
      <vt:lpstr>Correlation and Convolution</vt:lpstr>
      <vt:lpstr>Correlation and Convolution</vt:lpstr>
      <vt:lpstr>Correlation and Convolution</vt:lpstr>
      <vt:lpstr>Correlation and Convolution</vt:lpstr>
      <vt:lpstr>Correlation and Convolution</vt:lpstr>
      <vt:lpstr>Correlation and Convolution</vt:lpstr>
      <vt:lpstr>Correlation and Convolution</vt:lpstr>
      <vt:lpstr>Correlation and Convolution</vt:lpstr>
      <vt:lpstr>Correlation and Convolution</vt:lpstr>
      <vt:lpstr>Correlation and Convolution</vt:lpstr>
      <vt:lpstr>Correlation and Convolution</vt:lpstr>
      <vt:lpstr>Correlation and Convolution</vt:lpstr>
      <vt:lpstr>Correlation and Convolution</vt:lpstr>
      <vt:lpstr>Correlation and Convolution</vt:lpstr>
      <vt:lpstr>Convolution operation in NN</vt:lpstr>
      <vt:lpstr>Convolution operation in NN</vt:lpstr>
      <vt:lpstr>Convolution operation in NN</vt:lpstr>
      <vt:lpstr>Correlation and Convolution</vt:lpstr>
      <vt:lpstr>Correlation and Convolution</vt:lpstr>
      <vt:lpstr>Convolution Theorem</vt:lpstr>
      <vt:lpstr>Convolution Theorem</vt:lpstr>
      <vt:lpstr>Convolution Theorem</vt:lpstr>
      <vt:lpstr>Convolution Theorem</vt:lpstr>
      <vt:lpstr>Convolution Theorem</vt:lpstr>
      <vt:lpstr>Convolution Theorem</vt:lpstr>
      <vt:lpstr>Convolution Theorem</vt:lpstr>
      <vt:lpstr>Convolution Theorem</vt:lpstr>
      <vt:lpstr>Convolution Theorem</vt:lpstr>
      <vt:lpstr>Convolution Theorem</vt:lpstr>
      <vt:lpstr>Correlation and Convolution: kernels</vt:lpstr>
      <vt:lpstr>Convolution operation in NN</vt:lpstr>
      <vt:lpstr>Correlation and Convolution: kernels</vt:lpstr>
      <vt:lpstr>Convolution Neural Network</vt:lpstr>
      <vt:lpstr>Convolutional Neural Network: architecture</vt:lpstr>
      <vt:lpstr>Convolutional Neural Network: architecture</vt:lpstr>
      <vt:lpstr>Convolution operation in NN</vt:lpstr>
      <vt:lpstr>Convolutional Neural Network: architecture</vt:lpstr>
      <vt:lpstr>Convolutional Neural Network: architecture</vt:lpstr>
      <vt:lpstr>Correlation and Convolution</vt:lpstr>
      <vt:lpstr>Correlation and Convolution</vt:lpstr>
      <vt:lpstr>Correlation and Convolution</vt:lpstr>
      <vt:lpstr>Convolution operation in NN</vt:lpstr>
      <vt:lpstr>Convolution operation in NN</vt:lpstr>
      <vt:lpstr>Convolution operation in NN</vt:lpstr>
      <vt:lpstr>Convolution operation in NN</vt:lpstr>
      <vt:lpstr>Convolution operation in NN</vt:lpstr>
      <vt:lpstr>Convolutional Neural Network: architecture</vt:lpstr>
      <vt:lpstr>Convolution operation in NN</vt:lpstr>
      <vt:lpstr>Convolution operation in NN</vt:lpstr>
      <vt:lpstr>Convolution operation in NN</vt:lpstr>
      <vt:lpstr>Correlation and Convolution</vt:lpstr>
      <vt:lpstr>Convolutional Neural Network: architecture</vt:lpstr>
      <vt:lpstr>Convolutional Neural Network: architecture</vt:lpstr>
      <vt:lpstr>Convolutional Neural Network: architecture</vt:lpstr>
      <vt:lpstr>Convolutional Neural Network: architecture</vt:lpstr>
      <vt:lpstr>Convolutional Neural Network: architecture</vt:lpstr>
      <vt:lpstr>Convolutional Neural Network: architecture</vt:lpstr>
      <vt:lpstr>Convolutional Neural Network: architecture</vt:lpstr>
      <vt:lpstr>Convolutional Neural Network: architecture</vt:lpstr>
      <vt:lpstr>Convolutional Neural Network: architecture</vt:lpstr>
      <vt:lpstr>Convolutional Neural Network: architecture</vt:lpstr>
      <vt:lpstr>Convolutional Neural Network: architecture</vt:lpstr>
      <vt:lpstr>Convolutional Neural Network: architecture</vt:lpstr>
      <vt:lpstr>Convolutional Neural Network: architecture</vt:lpstr>
      <vt:lpstr>Convolutional Neural Networks</vt:lpstr>
      <vt:lpstr>Convolutional Neural Networks</vt:lpstr>
      <vt:lpstr>Convolutional Neural Network: implementation</vt:lpstr>
      <vt:lpstr>Convolutional Neural Networks</vt:lpstr>
      <vt:lpstr>Convolutional Neural Networks</vt:lpstr>
      <vt:lpstr>Convolutional Neural Networks</vt:lpstr>
      <vt:lpstr>Convolutional Neural Network: implementation</vt:lpstr>
      <vt:lpstr>Questions &amp; Discussion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2016-08-04T14:15:50Z</dcterms:created>
  <dcterms:modified xsi:type="dcterms:W3CDTF">2025-12-12T14:50:12Z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TC034605859991</vt:lpwstr>
  </property>
  <property fmtid="{D5CDD505-2E9C-101B-9397-08002B2CF9AE}" pid="3" name="MSIP_Label_9d9c527f-5235-45cb-bea5-98c00c666442_Enabled">
    <vt:lpwstr>true</vt:lpwstr>
  </property>
  <property fmtid="{D5CDD505-2E9C-101B-9397-08002B2CF9AE}" pid="4" name="MSIP_Label_9d9c527f-5235-45cb-bea5-98c00c666442_SetDate">
    <vt:lpwstr>2024-12-08T10:27:43Z</vt:lpwstr>
  </property>
  <property fmtid="{D5CDD505-2E9C-101B-9397-08002B2CF9AE}" pid="5" name="MSIP_Label_9d9c527f-5235-45cb-bea5-98c00c666442_Method">
    <vt:lpwstr>Standard</vt:lpwstr>
  </property>
  <property fmtid="{D5CDD505-2E9C-101B-9397-08002B2CF9AE}" pid="6" name="MSIP_Label_9d9c527f-5235-45cb-bea5-98c00c666442_Name">
    <vt:lpwstr>INTERNAL</vt:lpwstr>
  </property>
  <property fmtid="{D5CDD505-2E9C-101B-9397-08002B2CF9AE}" pid="7" name="MSIP_Label_9d9c527f-5235-45cb-bea5-98c00c666442_SiteId">
    <vt:lpwstr>487baf29-f1da-469a-9221-243f830c36f3</vt:lpwstr>
  </property>
  <property fmtid="{D5CDD505-2E9C-101B-9397-08002B2CF9AE}" pid="8" name="MSIP_Label_9d9c527f-5235-45cb-bea5-98c00c666442_ActionId">
    <vt:lpwstr>e8a1339a-d945-42ee-9808-ab007ac13b71</vt:lpwstr>
  </property>
  <property fmtid="{D5CDD505-2E9C-101B-9397-08002B2CF9AE}" pid="9" name="MSIP_Label_9d9c527f-5235-45cb-bea5-98c00c666442_ContentBits">
    <vt:lpwstr>1</vt:lpwstr>
  </property>
  <property fmtid="{D5CDD505-2E9C-101B-9397-08002B2CF9AE}" pid="10" name="ClassificationContentMarkingHeaderLocations">
    <vt:lpwstr>Student presentation:8</vt:lpwstr>
  </property>
  <property fmtid="{D5CDD505-2E9C-101B-9397-08002B2CF9AE}" pid="11" name="ClassificationContentMarkingHeaderText">
    <vt:lpwstr>Internal Use Only</vt:lpwstr>
  </property>
</Properties>
</file>